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2645-A9B0-4426-B556-8BFFD156A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06EA6-F2FF-476A-922B-39E1015CB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3A1FC-009D-4165-A5DA-256753D8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47DA3-E08E-4680-9AB8-E30A7E8E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A24DC-6E69-48BC-9762-E0645751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E1C2B-7EF4-4406-B2E1-E1D9C7973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846E0D-E7C1-4E47-A423-7DE7231DB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56B12-0B0E-4658-9941-51C4628D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C4AEE-7733-41BB-93E5-31C08E767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97AB3-A449-49F3-82CC-6CDB3539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6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588A30-9206-4D7B-AC9E-25AA71D01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C121DA-E2F3-48B6-A93B-B9C837DDF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F29BF-26C9-49D0-9A72-8F94E1FC6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4D25B-F798-4107-9706-765A1C485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1D083-A6F9-4D2F-A33F-5B84BF3ED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9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708D7-1B83-40FD-8810-B301E3BED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A0156-2C3A-4CE6-B362-437146D52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E56E5-FE73-4A9E-9E3B-862E2BFC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75513-4CD6-41CC-9540-6FDF24C98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99A-B5FC-4543-A55A-121C5A4F2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0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1E71-9EC4-4FD5-872F-73110EB59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BEA08-5C32-404C-B198-CAC2B6C66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4775C-F6AB-4919-B160-F7BF2E81A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39D94-7335-4D38-93FA-6309C83F1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80575-01F3-4A37-8977-8653F2390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9487B-062D-4A1D-BFF9-E89F9DDA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B3593-1A8E-4BE6-9F1B-609382F16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136C7-66D6-4A0E-BFFF-7189DB46C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B7948-5EE5-4330-A786-0EE0C1B27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E802F-86CF-4CEB-8A06-B07541A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62CDF-A878-4EA0-AF6F-4621D0728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3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2051A-1E94-4E8C-881A-D8EBEABDF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F465C-EB66-4520-90DF-86A753DD1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E15C4-A303-46DE-87D7-22AAE6EA3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46ACC-5521-442D-ADC2-7D84B464D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5233A-930F-48AE-A2A2-B2713E99D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498DB8-0860-4365-85FC-3B4227823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E911E-8D57-4B7D-A17D-27980C89F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687C28-68E8-4454-8747-481423FF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1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501B-23BC-4F30-8167-D7480728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58D74-9B5D-4942-8AFE-00F3AD550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5DE8E3-D628-478A-8A0E-978989CD9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9566E-7024-468E-80B7-AAC5BD77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9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C5DAA6-FA95-4658-B696-5B23DF235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C2D68C-D430-494A-88DD-53979F028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EC904-93F3-45C0-A40D-6F231293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0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18707-2315-4396-BBE1-475D6370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A9589-18FC-4D33-B4C5-EBA5525E2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6DA15-9E66-4112-8B5B-40EE06443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449F-B608-423C-9175-8B909280E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72F77-E8BD-4592-8BD5-3BC6AE0F2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DB822-0E7C-4B7C-A130-D7CE80B3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7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1099D-668A-4013-9EF2-1C62AF30E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45017-5281-4B0B-917D-620A9EB269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60E1D-9189-42B8-BDEA-BC1E7C122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A85FF-9ADE-4BC1-831F-850A1838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4B544A-D231-42C0-8E63-88AE7B95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635D5-1F73-47F8-981D-1BD079C7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0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29DAC3-4857-49E0-8548-C08EB7692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74DCB-F602-46B1-B7FE-14866CF25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A16BC-184E-4987-A830-5305CF87C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85E3A-BF9A-49A2-9C8B-640956092D1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17F5F-041A-4C66-A1AD-C96CE6F2B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303B3-CA31-4BD7-AF5F-60FFE48F1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B6D77-62CC-4537-986A-CEFF185E3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6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ljubica.perko@kifst.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kifst.unist.hr/studij/strucni-preddiplomski-studij/zavrsni-rad-strucni-preddiplomski-studij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100D2-C365-4A65-A501-69C3B604C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58537"/>
            <a:ext cx="10276514" cy="5599650"/>
          </a:xfrm>
          <a:solidFill>
            <a:schemeClr val="accent4">
              <a:lumMod val="60000"/>
              <a:lumOff val="4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br>
              <a:rPr lang="hr-HR" sz="8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hr-HR" sz="8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</a:t>
            </a:r>
            <a:br>
              <a:rPr lang="hr-HR" sz="8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hr-HR" sz="8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8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E73708-9395-46A4-8EEC-69863643D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31846"/>
            <a:ext cx="9144000" cy="5167618"/>
          </a:xfrm>
        </p:spPr>
        <p:txBody>
          <a:bodyPr/>
          <a:lstStyle/>
          <a:p>
            <a:r>
              <a:rPr lang="hr-H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33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766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RAD-PROCEDURA-&gt;SCEDULY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3BED1-37CE-4E9B-B619-32C607EF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E1FE51-230F-4712-B650-41ACFB462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89901"/>
            <a:ext cx="10515600" cy="567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5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RAD-PROCEDURA-&gt;SCEDULY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3BED1-37CE-4E9B-B619-32C607EF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2086D6-74B8-45D0-83F1-6B1B12ECA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965" y="1560352"/>
            <a:ext cx="10736835" cy="516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14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RAD-PROCEDURA-&gt;SCEDULY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3BED1-37CE-4E9B-B619-32C607EF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67BDDB-E1B6-4EE9-BBF2-3BED953A8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119" y="1652632"/>
            <a:ext cx="10888910" cy="490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996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3BED1-37CE-4E9B-B619-32C607EF8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U slučaju bilo kakvih nejasnoća, molimo javite se svojoj studentskoj službi na e-mail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ljubica.perko@kifst.eu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ili telefonom na </a:t>
            </a:r>
          </a:p>
          <a:p>
            <a:pPr marL="0" indent="0" algn="ctr">
              <a:buNone/>
            </a:pP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021-302-446.</a:t>
            </a:r>
          </a:p>
          <a:p>
            <a:pPr marL="0" indent="0" algn="ctr">
              <a:buNone/>
            </a:pPr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10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E9A0-9989-4A3A-9481-E058CDD57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97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E8355-63A1-4183-8671-079BB8C29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OPĆE INFORMACIJE</a:t>
            </a: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Student bira temu (NASLOV RADA) i mentora iz objavljenog popisa dostupnih tema i mentora, u pravilu nakon upisa posljednjeg semestra studija</a:t>
            </a:r>
          </a:p>
          <a:p>
            <a:pPr marL="0" indent="0">
              <a:buNone/>
            </a:pPr>
            <a:endParaRPr lang="hr-H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TEMA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mora biti iz područja upisanog studija (smjera)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Temu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MORA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prijaviti mentor studenta koji želi obraniti završni rad do kraja ak. godine</a:t>
            </a:r>
          </a:p>
          <a:p>
            <a:pPr marL="0" indent="0">
              <a:buNone/>
            </a:pPr>
            <a:endParaRPr lang="hr-HR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Ukoliko je studentu prethodnih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ak.godina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već odobrena tema i mentor, mentor je obvezan istu unijeti u aplikaciju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Sceduly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kako bi se procedura mogla nastaviti putem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Sceduly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-a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5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6849-04BB-405C-BDAF-53986F774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OPĆE INFORMACIJE</a:t>
            </a:r>
          </a:p>
          <a:p>
            <a:pPr marL="0" indent="0">
              <a:buNone/>
            </a:pPr>
            <a:endParaRPr lang="hr-HR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MENTOR/SUMENTOR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mora biti zaposlenik fakulteta u znanstveno-nastavnom ili znanstvenom zvanju uključen u izvođenje stručnih studi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ja </a:t>
            </a:r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(VIDI-&gt;POPIS TEMA I MENTORA)</a:t>
            </a:r>
          </a:p>
          <a:p>
            <a:pPr algn="just"/>
            <a:endParaRPr lang="hr-H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MENTOR/SUMENTOR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mora prihvatiti mentorstvo, osim u slučaju kada je dosegnuo propisani maksimalni broj mentorstva (10 mentorstva u ak. godini)</a:t>
            </a:r>
          </a:p>
          <a:p>
            <a:pPr marL="0" indent="0" algn="just">
              <a:buNone/>
            </a:pPr>
            <a:endParaRPr lang="hr-HR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Iznimno,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uz prethodno odobrenje Kolegija stručnih studija;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MENTOR/ SUMENTOR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hr-HR" sz="2000" dirty="0">
                <a:latin typeface="Cambria" panose="02040503050406030204" pitchFamily="18" charset="0"/>
                <a:ea typeface="Cambria" panose="02040503050406030204" pitchFamily="18" charset="0"/>
              </a:rPr>
              <a:t>može biti vanjski suradnik Fakulteta u odgovarajućem zvanju (poslati molbi Kolegiju putem nadležne Studentske službe)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53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40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6849-04BB-405C-BDAF-53986F774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OPĆE INFORMACIJE</a:t>
            </a:r>
          </a:p>
          <a:p>
            <a:pPr marL="0" indent="0">
              <a:buNone/>
            </a:pPr>
            <a:endParaRPr lang="hr-HR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PROMJENA ODOBRENE TEME I MENTORA/ SUMENTORA 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moguća je podnošenjem odgovarajućeg elektroničkog obrasca u aplikaciji </a:t>
            </a:r>
            <a:r>
              <a:rPr lang="hr-HR" dirty="0" err="1">
                <a:latin typeface="Cambria" panose="02040503050406030204" pitchFamily="18" charset="0"/>
                <a:ea typeface="Cambria" panose="02040503050406030204" pitchFamily="18" charset="0"/>
              </a:rPr>
              <a:t>Sceduly</a:t>
            </a:r>
            <a:r>
              <a:rPr lang="hr-HR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(PRIJAVA TEME)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500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28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sz="3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 - stručni prijediplomski studij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6849-04BB-405C-BDAF-53986F774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016" y="1825625"/>
            <a:ext cx="99947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4A82E-3F37-4D7E-AB16-744D14E9C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035" y="947956"/>
            <a:ext cx="6686026" cy="574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0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027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r-HR" sz="36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6849-04BB-405C-BDAF-53986F774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9016" y="1825625"/>
            <a:ext cx="99947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2B8D47-FBA9-4514-87E1-8E0F8086A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357115"/>
              </p:ext>
            </p:extLst>
          </p:nvPr>
        </p:nvGraphicFramePr>
        <p:xfrm>
          <a:off x="838199" y="1124126"/>
          <a:ext cx="10515600" cy="5252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612026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583716970"/>
                    </a:ext>
                  </a:extLst>
                </a:gridCol>
              </a:tblGrid>
              <a:tr h="507127">
                <a:tc>
                  <a:txBody>
                    <a:bodyPr/>
                    <a:lstStyle/>
                    <a:p>
                      <a:r>
                        <a:rPr lang="hr-HR" sz="1400" dirty="0"/>
                        <a:t>POSTUPAK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ROK/TERMIN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286752"/>
                  </a:ext>
                </a:extLst>
              </a:tr>
              <a:tr h="518510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PRIJAVA TEME I MENTORA-SCEDULY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 01.06.2026.godine-svi studiji-za sve termine obrana 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31694"/>
                  </a:ext>
                </a:extLst>
              </a:tr>
              <a:tr h="518510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PRIJAVA OBRANE-SCEDULY-za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obrane u ljetnom terminu -</a:t>
                      </a:r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PRIJEDIPLOMSKI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 06.07.2026. godine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166399"/>
                  </a:ext>
                </a:extLst>
              </a:tr>
              <a:tr h="518510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POTVRDA</a:t>
                      </a:r>
                      <a:r>
                        <a:rPr lang="hr-HR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mentora da je rad prihvaćen i unos datuma obrane -</a:t>
                      </a:r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SCEDULY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najkasnije 3 dana prije obrane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887164"/>
                  </a:ext>
                </a:extLst>
              </a:tr>
              <a:tr h="518510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STUDENTSKA SLUŽBA ODOBRAVA PRISTUP OBRANI-SCEDULY</a:t>
                      </a:r>
                    </a:p>
                    <a:p>
                      <a:r>
                        <a:rPr lang="hr-HR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(uvjet svi ispiti položeni i sve prethodno digitalno potpisano)</a:t>
                      </a:r>
                      <a:endParaRPr lang="en-US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najkasnije 2 dana prije obrane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459907"/>
                  </a:ext>
                </a:extLst>
              </a:tr>
              <a:tr h="507127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OBRANE LJETNI TERMIN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-prijediplomski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od 19.06.2026 do 15.07.2026. godine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186900"/>
                  </a:ext>
                </a:extLst>
              </a:tr>
              <a:tr h="518510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PRIJAVA OBRANE-SCEDULY</a:t>
                      </a:r>
                      <a:r>
                        <a:rPr lang="hr-HR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-za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obrane u jesenskom terminu -</a:t>
                      </a:r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PRIJEDIPLOMSKI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 22.09.2026.godine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949596"/>
                  </a:ext>
                </a:extLst>
              </a:tr>
              <a:tr h="510066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POTVRDA</a:t>
                      </a:r>
                      <a:r>
                        <a:rPr lang="hr-HR" sz="14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mentora da je rad prihvaćen i unos datuma obrane -</a:t>
                      </a:r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SCEDULY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najkasnije 3 dana prije obrane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241220"/>
                  </a:ext>
                </a:extLst>
              </a:tr>
              <a:tr h="510066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STUDENTSKA SLUŽBA ODOBRAVA PRISTUP OBRANI-SCEDULY </a:t>
                      </a:r>
                      <a:r>
                        <a:rPr lang="hr-HR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(uvjet svi ispiti položeni i sve prethodno digitalno potpisano)</a:t>
                      </a:r>
                      <a:endParaRPr lang="en-US" sz="1400" b="1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najkasnije 2 dana prije obrane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994466"/>
                  </a:ext>
                </a:extLst>
              </a:tr>
              <a:tr h="507127">
                <a:tc>
                  <a:txBody>
                    <a:bodyPr/>
                    <a:lstStyle/>
                    <a:p>
                      <a:r>
                        <a:rPr lang="hr-HR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OBRANE JESENSKI TERMIN </a:t>
                      </a: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-prijediplomski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od 21.09.2026. do 30.09.2026. godine*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i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*ukoliko se upis na diplomski studij bude provodio preko Postani student omogućiti će se raniji završetak studija u rujnu i objavit </a:t>
                      </a:r>
                      <a:r>
                        <a:rPr lang="hr-HR" sz="1000" i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novi rokovi</a:t>
                      </a:r>
                      <a:endParaRPr lang="en-US" sz="1000" i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115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12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3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 stručni prijediplomski studij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06849-04BB-405C-BDAF-53986F774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NAPOMENA</a:t>
            </a: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Ako je student tijekom studija izradio </a:t>
            </a:r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ZNANSTVENI RAD 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kao prvi autor u koautorstvu s mentorom i objavio ga u znanstvenom časopisu, isti mu se može priznati kao završni rad</a:t>
            </a:r>
          </a:p>
          <a:p>
            <a:pPr marL="0" indent="0">
              <a:buNone/>
            </a:pPr>
            <a:endParaRPr lang="hr-HR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Obrazac zahtjeva za priznavanje dostupan na </a:t>
            </a:r>
            <a:r>
              <a:rPr lang="hr-HR" sz="2000" i="1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https://web.kifst.unist.hr/studij/strucni-preddiplomski-studij/zavrsni-rad-strucni-preddiplomski-studij/</a:t>
            </a:r>
            <a:endParaRPr lang="hr-HR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hr-HR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Student kojem se odobri priznavanje znanstvenog rada, prijavljuje temu i mentora te obranu putem aplikacije </a:t>
            </a:r>
            <a:r>
              <a:rPr lang="hr-HR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Sceduly</a:t>
            </a:r>
            <a:r>
              <a:rPr lang="hr-HR" sz="2400" dirty="0">
                <a:latin typeface="Cambria" panose="02040503050406030204" pitchFamily="18" charset="0"/>
                <a:ea typeface="Cambria" panose="02040503050406030204" pitchFamily="18" charset="0"/>
              </a:rPr>
              <a:t> na isti način kao ostali studenti</a:t>
            </a:r>
          </a:p>
        </p:txBody>
      </p:sp>
    </p:spTree>
    <p:extLst>
      <p:ext uri="{BB962C8B-B14F-4D97-AF65-F5344CB8AC3E}">
        <p14:creationId xmlns:p14="http://schemas.microsoft.com/office/powerpoint/2010/main" val="372186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7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RAD-PROCEDURA-&gt;SCEDULY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C36327D-8B7E-4C60-BB8B-2444B6275F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398" y="956345"/>
            <a:ext cx="10590402" cy="563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867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641A0-095F-4F65-9D14-E1800C8F0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7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ZAVRŠNI RAD-PROCEDURA-&gt;SCEDULY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7800FE8-12F7-4394-8196-4CFA00204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06679"/>
            <a:ext cx="10515599" cy="531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854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513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Office Theme</vt:lpstr>
      <vt:lpstr> ZAVRŠNI RAD  </vt:lpstr>
      <vt:lpstr>ZAVRŠNI RAD- stručni prijediplomski studij</vt:lpstr>
      <vt:lpstr>ZAVRŠNI RAD- stručni prijediplomski studij</vt:lpstr>
      <vt:lpstr>ZAVRŠNI RAD- stručni prijediplomski studij</vt:lpstr>
      <vt:lpstr>ZAVRŠNI RAD - stručni prijediplomski studij</vt:lpstr>
      <vt:lpstr>ZAVRŠNI RAD- stručni prijediplomski studij</vt:lpstr>
      <vt:lpstr>ZAVRŠNI RAD- stručni prijediplomski studij</vt:lpstr>
      <vt:lpstr>ZAVRŠNI RAD-PROCEDURA-&gt;SCEDULY</vt:lpstr>
      <vt:lpstr>ZAVRŠNI RAD-PROCEDURA-&gt;SCEDULY</vt:lpstr>
      <vt:lpstr>ZAVRŠNI RAD-PROCEDURA-&gt;SCEDULY</vt:lpstr>
      <vt:lpstr>ZAVRŠNI RAD-PROCEDURA-&gt;SCEDULY</vt:lpstr>
      <vt:lpstr>ZAVRŠNI RAD-PROCEDURA-&gt;SCEDULY</vt:lpstr>
      <vt:lpstr>ZAVRŠNI RAD- stručni prijediplomski studij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ZAVRŠNI RAD</dc:title>
  <dc:creator>Ljube</dc:creator>
  <cp:lastModifiedBy>Ljube</cp:lastModifiedBy>
  <cp:revision>19</cp:revision>
  <dcterms:created xsi:type="dcterms:W3CDTF">2026-03-30T07:47:04Z</dcterms:created>
  <dcterms:modified xsi:type="dcterms:W3CDTF">2026-04-17T09:38:17Z</dcterms:modified>
</cp:coreProperties>
</file>