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00"/>
    <a:srgbClr val="B8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75F40-F9DB-CFB8-4EAD-EB43B6759AA2}" v="270" dt="2025-11-24T08:39:56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BB12-A8B9-0B94-3008-960C529FF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BC759-6365-452E-C9ED-9B9831AD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2563-CF9E-9BB8-0896-92016166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1D83-AAB3-8EAF-B559-E195E17F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9A65-3960-3F4A-7CBA-10B866C2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F89C-F701-DB55-3E11-AE5028FC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6F53E-2C12-7C76-EDDA-060922D54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EB91-1732-831A-56B2-7BCF6EBB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574C-1868-AACA-D53C-06362D29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78FE-C573-427A-AC70-FDCBAEFE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41998-E52D-C4DD-B50D-B5AB1C84A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DE308-E683-293D-F246-E5629790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1310B-8BC1-4E07-DF5B-644E6ABC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2FB7-5EC3-BC6B-5F80-5F06CC94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0C03-5D68-3F82-6456-C59D22ED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5587-CD2E-0655-1706-A78E506E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557C-0DBA-5FEC-F2CA-70BF8BA15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D680-5BEC-FF67-5F48-58065910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15BB-9960-F895-E6F6-6A499E5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F505-08BE-BE99-4B13-7DA200F7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7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11C5-AE76-855C-122E-A450EBB1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52B8E-A06D-1D55-3FE4-EA54FC4A9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08C0-806F-D80F-D8D0-34A2B506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F763-9600-2E79-9CE0-53672F4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C29B-DB61-FA64-DCAC-6A0A9E30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4B26-6346-D7B4-CEFC-DB01D421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49A7-E2ED-061E-3560-DF90577E9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E9E2-7DBB-0C14-5372-60D2FA986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886F-14E5-F4A2-6E23-8008ECD7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14211-7822-CA6A-EB82-DD0C162E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7D9C9-FB3D-59B0-8170-A2EA175A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DB4F-F7C7-EE20-1418-4514DE36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193A-445F-5BC4-C3FB-A5CB69881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D6142-C5C0-AA2C-6258-6C30E0AC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294E3-C0DF-9533-7761-FC4EEE9BB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DF1B7-3475-26B6-7546-D08B436B7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3AE51-0DB6-A064-FA59-CF03E261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BD114-EF49-9DB6-BE0B-7C1EC31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1A699-78D2-B8DF-6BAB-6A1A16AF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9940-FD2F-074C-D59E-C185E60C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64874-505A-484A-7C34-F65BE09C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00DF1-2ACD-F80C-1A35-C2CB1BA3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EBE8F-C2B7-561D-E285-F1C24118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C1BD9-75EE-AB6D-FC33-E48F6C4D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A9C40-511A-D00A-E557-F53EC160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DAA21-9A3C-93EB-AFEB-D2421B96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3D22-E05E-3C0C-FB79-55A97410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21CA-0E4B-805D-5543-3B2AFA69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1D2FF-0A82-1F1D-0B7E-B6E06BB3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9E5F-8397-6173-9095-A4A69BB7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E8BA0-187B-C11A-A328-706578EF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EC2F0-9AB3-67CF-7427-4E9B1BBD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7BB8-23F3-DF17-92C3-84A48F8E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2224C-998A-75D1-145B-6E1B068F4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05D82-5441-68FB-9D16-53B4CF8C9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C835E-458D-8313-FEFD-339F6502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9051-D3A4-09B6-0521-D7CD2C7D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C6043-1EF6-8345-7CCA-9BC89C02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6B4DC-1132-34AE-1469-EF7E0278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5D78F-56AD-5D38-876D-AE22727B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25EF3-B18C-4282-FC3E-7F02857F8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0B67-7D09-4295-AFA2-CF7A08B9FD0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C028-9727-3B14-9137-BE2D141E4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4363B-6155-AA7C-1A4A-9A8A7F55B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78ED-DEFC-43F6-83B8-25543205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cicinteefe@usp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AADD6-1212-6881-B0FD-FD4780033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69" y="4554389"/>
            <a:ext cx="11711031" cy="739880"/>
          </a:xfrm>
        </p:spPr>
        <p:txBody>
          <a:bodyPr anchor="b">
            <a:noAutofit/>
          </a:bodyPr>
          <a:lstStyle/>
          <a:p>
            <a:r>
              <a:rPr lang="en-US" sz="3600" b="1" dirty="0"/>
              <a:t>University of Sao Paulo - School of</a:t>
            </a:r>
            <a:br>
              <a:rPr lang="en-US" sz="3600" b="1" dirty="0"/>
            </a:br>
            <a:r>
              <a:rPr lang="en-US" sz="3600" b="1" dirty="0"/>
              <a:t>Physical Education and 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93322-E02C-E1CF-5B5F-C0FACBB2E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5628" y="5503178"/>
            <a:ext cx="7315199" cy="1019048"/>
          </a:xfrm>
        </p:spPr>
        <p:txBody>
          <a:bodyPr anchor="t">
            <a:noAutofit/>
          </a:bodyPr>
          <a:lstStyle/>
          <a:p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Prof. dr. sc. Saša Krstulović</a:t>
            </a:r>
          </a:p>
          <a:p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Doc. dr. sc. Goran Kuvačić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C4853-15D2-46CC-8F3E-38E2C859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1" y="0"/>
            <a:ext cx="3902803" cy="41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AF4E-9A9A-9DE8-7132-349E93E2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2"/>
            <a:ext cx="4597747" cy="953594"/>
          </a:xfrm>
        </p:spPr>
        <p:txBody>
          <a:bodyPr anchor="b">
            <a:normAutofit/>
          </a:bodyPr>
          <a:lstStyle/>
          <a:p>
            <a:r>
              <a:rPr lang="hr-HR" sz="3200" dirty="0">
                <a:solidFill>
                  <a:srgbClr val="B82B46"/>
                </a:solidFill>
              </a:rPr>
              <a:t>Prihvatna ustanova</a:t>
            </a:r>
            <a:endParaRPr lang="en-US" sz="3200" dirty="0">
              <a:solidFill>
                <a:srgbClr val="B82B4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37A0-8BD7-C68D-4163-2F4B6BDA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051824"/>
            <a:ext cx="5219307" cy="392948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B82B46"/>
                </a:solidFill>
              </a:rPr>
              <a:t>Naziv ustanove: </a:t>
            </a:r>
            <a:r>
              <a:rPr lang="en-US" sz="2000" dirty="0"/>
              <a:t>University of Sao Paulo - School of</a:t>
            </a:r>
          </a:p>
          <a:p>
            <a:pPr marL="0" indent="0">
              <a:buNone/>
            </a:pPr>
            <a:r>
              <a:rPr lang="en-US" sz="2000" dirty="0"/>
              <a:t>Physical Education and Sport</a:t>
            </a:r>
            <a:endParaRPr lang="hr-HR" sz="2000" dirty="0"/>
          </a:p>
          <a:p>
            <a:pPr marL="0" indent="0">
              <a:buNone/>
            </a:pPr>
            <a:r>
              <a:rPr lang="hr-HR" sz="2000" dirty="0">
                <a:solidFill>
                  <a:srgbClr val="B82B46"/>
                </a:solidFill>
              </a:rPr>
              <a:t>Razdoblje mobilnosti:  </a:t>
            </a:r>
            <a:r>
              <a:rPr lang="hr-HR" sz="2000" dirty="0"/>
              <a:t>10./11. 02. – 19/20. 02. 2026.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B82B46"/>
                </a:solidFill>
              </a:rPr>
              <a:t>Vrsta mobilnosti:  </a:t>
            </a:r>
            <a:r>
              <a:rPr lang="hr-HR" sz="1900" dirty="0"/>
              <a:t>Staff mobility for </a:t>
            </a:r>
            <a:r>
              <a:rPr lang="hr-HR" sz="1900" dirty="0" err="1"/>
              <a:t>training</a:t>
            </a:r>
            <a:endParaRPr lang="hr-HR" sz="1900" dirty="0"/>
          </a:p>
          <a:p>
            <a:pPr marL="0" indent="0">
              <a:buNone/>
            </a:pPr>
            <a:r>
              <a:rPr lang="hr-HR" sz="2000" dirty="0">
                <a:solidFill>
                  <a:srgbClr val="B82B46"/>
                </a:solidFill>
              </a:rPr>
              <a:t>Domaćin</a:t>
            </a:r>
            <a:r>
              <a:rPr lang="hr-HR" sz="1900" dirty="0">
                <a:solidFill>
                  <a:srgbClr val="B82B46"/>
                </a:solidFill>
              </a:rPr>
              <a:t>: </a:t>
            </a:r>
            <a:r>
              <a:rPr lang="es-ES" sz="1900" dirty="0">
                <a:solidFill>
                  <a:srgbClr val="B82B46"/>
                </a:solidFill>
              </a:rPr>
              <a:t> </a:t>
            </a:r>
            <a:r>
              <a:rPr lang="en-US" sz="1900" dirty="0"/>
              <a:t>Prof. Dr. </a:t>
            </a:r>
            <a:r>
              <a:rPr lang="en-US" sz="1900" dirty="0" err="1"/>
              <a:t>Valmor</a:t>
            </a:r>
            <a:r>
              <a:rPr lang="en-US" sz="1900" dirty="0"/>
              <a:t> A. A. </a:t>
            </a:r>
            <a:r>
              <a:rPr lang="en-US" sz="1900" dirty="0" err="1"/>
              <a:t>Tricoli</a:t>
            </a:r>
            <a:r>
              <a:rPr lang="hr-HR" sz="1900" dirty="0"/>
              <a:t>, predsjednik komisije međunarodne suradnje; </a:t>
            </a:r>
            <a:r>
              <a:rPr lang="en-US" sz="2100" dirty="0">
                <a:hlinkClick r:id="rId2"/>
              </a:rPr>
              <a:t>cicinteefe@usp.br</a:t>
            </a:r>
            <a:endParaRPr lang="hr-HR" sz="2100" dirty="0"/>
          </a:p>
          <a:p>
            <a:pPr marL="0" indent="0">
              <a:buNone/>
            </a:pPr>
            <a:r>
              <a:rPr lang="hr-HR" sz="2000" dirty="0">
                <a:solidFill>
                  <a:srgbClr val="910000"/>
                </a:solidFill>
                <a:ea typeface="Calibri"/>
                <a:cs typeface="Calibri"/>
              </a:rPr>
              <a:t>Kontakt profesori:</a:t>
            </a:r>
            <a:endParaRPr lang="hr-HR" sz="2000" dirty="0">
              <a:solidFill>
                <a:srgbClr val="910000"/>
              </a:solidFill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Emerson </a:t>
            </a:r>
            <a:r>
              <a:rPr lang="hr-HR" sz="1800" dirty="0" err="1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Franchini</a:t>
            </a:r>
            <a:r>
              <a:rPr lang="hr-HR" sz="1800" dirty="0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, </a:t>
            </a:r>
            <a:r>
              <a:rPr lang="hr-HR" sz="1800" dirty="0" err="1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Monica</a:t>
            </a:r>
            <a:r>
              <a:rPr lang="hr-HR" sz="1800" dirty="0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hr-HR" sz="1800" dirty="0" err="1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Yuri</a:t>
            </a:r>
            <a:r>
              <a:rPr lang="hr-HR" sz="1800" dirty="0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 </a:t>
            </a:r>
            <a:r>
              <a:rPr lang="hr-HR" sz="1800" dirty="0" err="1">
                <a:solidFill>
                  <a:srgbClr val="2C363A"/>
                </a:solidFill>
                <a:latin typeface="Calibri"/>
                <a:ea typeface="Verdana"/>
                <a:cs typeface="Calibri"/>
              </a:rPr>
              <a:t>Takito</a:t>
            </a:r>
            <a:endParaRPr lang="hr-HR" sz="1800" dirty="0">
              <a:solidFill>
                <a:srgbClr val="2C363A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endParaRPr lang="hr-HR" sz="1800" dirty="0">
              <a:solidFill>
                <a:srgbClr val="2C363A"/>
              </a:solidFill>
              <a:latin typeface="Calibri"/>
              <a:ea typeface="Verdana"/>
              <a:cs typeface="Calibri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>
              <a:ea typeface="Calibri"/>
              <a:cs typeface="Calibri"/>
            </a:endParaRPr>
          </a:p>
          <a:p>
            <a:pPr marL="0" indent="0">
              <a:buNone/>
            </a:pPr>
            <a:br>
              <a:rPr lang="es-ES" sz="2000" dirty="0"/>
            </a:br>
            <a:endParaRPr lang="en-US" sz="2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30FA7B-B5D0-45A6-9A31-7313BECC9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3" y="1031846"/>
            <a:ext cx="5710107" cy="42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7543-EC7D-F89F-65FA-6CB381B7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0" y="741392"/>
            <a:ext cx="6705206" cy="819780"/>
          </a:xfrm>
        </p:spPr>
        <p:txBody>
          <a:bodyPr anchor="b">
            <a:normAutofit/>
          </a:bodyPr>
          <a:lstStyle/>
          <a:p>
            <a:r>
              <a:rPr lang="hr-HR" sz="3200" dirty="0">
                <a:solidFill>
                  <a:srgbClr val="B82B46"/>
                </a:solidFill>
              </a:rPr>
              <a:t>Sadržaj mobilnosti</a:t>
            </a:r>
            <a:endParaRPr lang="en-US" sz="3200" dirty="0">
              <a:solidFill>
                <a:srgbClr val="B82B4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B737-DC69-06F0-440A-428EBD93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1949602"/>
            <a:ext cx="5931018" cy="3603868"/>
          </a:xfrm>
        </p:spPr>
        <p:txBody>
          <a:bodyPr anchor="t">
            <a:normAutofit fontScale="55000" lnSpcReduction="20000"/>
          </a:bodyPr>
          <a:lstStyle/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/>
              <a:t>1. dan (11. </a:t>
            </a:r>
            <a:r>
              <a:rPr lang="en-US" dirty="0" err="1"/>
              <a:t>veljače</a:t>
            </a:r>
            <a:r>
              <a:rPr lang="en-US" dirty="0"/>
              <a:t>) –</a:t>
            </a:r>
            <a:r>
              <a:rPr lang="en-US" dirty="0" err="1"/>
              <a:t>posjet</a:t>
            </a:r>
            <a:r>
              <a:rPr lang="en-US" dirty="0"/>
              <a:t> </a:t>
            </a:r>
            <a:r>
              <a:rPr lang="en-US" dirty="0" err="1"/>
              <a:t>objektima</a:t>
            </a:r>
            <a:r>
              <a:rPr lang="en-US" dirty="0"/>
              <a:t> </a:t>
            </a:r>
            <a:r>
              <a:rPr lang="en-US" dirty="0" err="1"/>
              <a:t>Kineziološkog</a:t>
            </a:r>
            <a:r>
              <a:rPr lang="en-US" dirty="0"/>
              <a:t> </a:t>
            </a:r>
            <a:r>
              <a:rPr lang="en-US" dirty="0" err="1"/>
              <a:t>fakulteta</a:t>
            </a:r>
            <a:r>
              <a:rPr lang="en-US" dirty="0"/>
              <a:t> (School of Physical Education and Sport)</a:t>
            </a:r>
          </a:p>
          <a:p>
            <a:r>
              <a:rPr lang="en-US" dirty="0"/>
              <a:t>2. dan (12.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sastanak</a:t>
            </a:r>
            <a:r>
              <a:rPr lang="en-US" dirty="0"/>
              <a:t> s prof. </a:t>
            </a:r>
            <a:r>
              <a:rPr lang="en-US" dirty="0" err="1"/>
              <a:t>Emersonom</a:t>
            </a:r>
            <a:r>
              <a:rPr lang="en-US" dirty="0"/>
              <a:t> </a:t>
            </a:r>
            <a:r>
              <a:rPr lang="en-US" dirty="0" err="1"/>
              <a:t>Franchinijem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istraživačkom</a:t>
            </a:r>
            <a:r>
              <a:rPr lang="en-US" dirty="0"/>
              <a:t> </a:t>
            </a:r>
            <a:r>
              <a:rPr lang="en-US" dirty="0" err="1"/>
              <a:t>grupom</a:t>
            </a:r>
            <a:endParaRPr lang="en-US" dirty="0"/>
          </a:p>
          <a:p>
            <a:r>
              <a:rPr lang="en-US" dirty="0"/>
              <a:t>3. dan (13.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sastanak</a:t>
            </a:r>
            <a:r>
              <a:rPr lang="en-US" dirty="0"/>
              <a:t> s prof. </a:t>
            </a:r>
            <a:r>
              <a:rPr lang="en-US" dirty="0" err="1"/>
              <a:t>Monicom</a:t>
            </a:r>
            <a:r>
              <a:rPr lang="en-US" dirty="0"/>
              <a:t> Yuri </a:t>
            </a:r>
            <a:r>
              <a:rPr lang="en-US" dirty="0" err="1"/>
              <a:t>Takito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njezinom</a:t>
            </a:r>
            <a:r>
              <a:rPr lang="en-US" dirty="0"/>
              <a:t> </a:t>
            </a:r>
            <a:r>
              <a:rPr lang="en-US" dirty="0" err="1"/>
              <a:t>istraživačkom</a:t>
            </a:r>
            <a:r>
              <a:rPr lang="en-US" dirty="0"/>
              <a:t> </a:t>
            </a:r>
            <a:r>
              <a:rPr lang="en-US" dirty="0" err="1"/>
              <a:t>grupom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i</a:t>
            </a:r>
            <a:r>
              <a:rPr lang="en-US" dirty="0"/>
              <a:t> 5. dan (14. – 15.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razgledavanje</a:t>
            </a:r>
            <a:r>
              <a:rPr lang="en-US" dirty="0"/>
              <a:t> </a:t>
            </a:r>
            <a:r>
              <a:rPr lang="en-US" dirty="0" err="1"/>
              <a:t>znamenitosti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upoznavanja</a:t>
            </a:r>
            <a:r>
              <a:rPr lang="en-US" dirty="0"/>
              <a:t> </a:t>
            </a:r>
            <a:r>
              <a:rPr lang="en-US" dirty="0" err="1"/>
              <a:t>brazilske</a:t>
            </a:r>
            <a:r>
              <a:rPr lang="en-US" dirty="0"/>
              <a:t> </a:t>
            </a:r>
            <a:r>
              <a:rPr lang="en-US" dirty="0" err="1"/>
              <a:t>kulture</a:t>
            </a:r>
            <a:endParaRPr lang="en-US" dirty="0"/>
          </a:p>
          <a:p>
            <a:r>
              <a:rPr lang="en-US" dirty="0"/>
              <a:t>6. dan (16.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sastanak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studentima</a:t>
            </a:r>
            <a:r>
              <a:rPr lang="en-US" dirty="0"/>
              <a:t> </a:t>
            </a:r>
            <a:r>
              <a:rPr lang="en-US" dirty="0" err="1"/>
              <a:t>diplomskih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doktorskih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istraživanjem</a:t>
            </a:r>
            <a:r>
              <a:rPr lang="en-US" dirty="0"/>
              <a:t> </a:t>
            </a:r>
            <a:r>
              <a:rPr lang="en-US" dirty="0" err="1"/>
              <a:t>borilačkih</a:t>
            </a:r>
            <a:r>
              <a:rPr lang="en-US" dirty="0"/>
              <a:t> </a:t>
            </a:r>
            <a:r>
              <a:rPr lang="en-US" dirty="0" err="1"/>
              <a:t>sportova</a:t>
            </a:r>
            <a:endParaRPr lang="en-US" dirty="0"/>
          </a:p>
          <a:p>
            <a:r>
              <a:rPr lang="en-US" dirty="0"/>
              <a:t>7. dan (17.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sastanak</a:t>
            </a:r>
            <a:r>
              <a:rPr lang="en-US" dirty="0"/>
              <a:t> s prof. </a:t>
            </a:r>
            <a:r>
              <a:rPr lang="en-US" dirty="0" err="1"/>
              <a:t>Emersonom</a:t>
            </a:r>
            <a:r>
              <a:rPr lang="en-US" dirty="0"/>
              <a:t> </a:t>
            </a:r>
            <a:r>
              <a:rPr lang="en-US" dirty="0" err="1"/>
              <a:t>Franchinijem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utvrđivanja</a:t>
            </a:r>
            <a:r>
              <a:rPr lang="en-US" dirty="0"/>
              <a:t> </a:t>
            </a:r>
            <a:r>
              <a:rPr lang="en-US" dirty="0" err="1"/>
              <a:t>budućih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u </a:t>
            </a:r>
            <a:r>
              <a:rPr lang="en-US" dirty="0" err="1"/>
              <a:t>našoj</a:t>
            </a:r>
            <a:r>
              <a:rPr lang="en-US" dirty="0"/>
              <a:t> </a:t>
            </a:r>
            <a:r>
              <a:rPr lang="en-US" dirty="0" err="1"/>
              <a:t>suradnji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i</a:t>
            </a:r>
            <a:r>
              <a:rPr lang="en-US" dirty="0"/>
              <a:t> 9. dan (18. – 19. </a:t>
            </a:r>
            <a:r>
              <a:rPr lang="en-US" dirty="0" err="1"/>
              <a:t>veljače</a:t>
            </a:r>
            <a:r>
              <a:rPr lang="en-US" dirty="0"/>
              <a:t>) – </a:t>
            </a:r>
            <a:r>
              <a:rPr lang="en-US" dirty="0" err="1"/>
              <a:t>posjet</a:t>
            </a:r>
            <a:r>
              <a:rPr lang="en-US" dirty="0"/>
              <a:t> judo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u </a:t>
            </a:r>
            <a:r>
              <a:rPr lang="en-US" dirty="0" err="1"/>
              <a:t>Pindamonhangabi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D12BCC-61D9-328E-F085-BB357865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E600A4-5138-6E7C-0A6C-3653FBD81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652843-24E8-329C-92EE-9B5CA2D4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0868F68-615A-4D09-91F3-77126779B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38" y="1949602"/>
            <a:ext cx="5361497" cy="30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6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892C-32CE-8086-3EDB-249E248C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920141"/>
          </a:xfrm>
        </p:spPr>
        <p:txBody>
          <a:bodyPr anchor="b">
            <a:normAutofit/>
          </a:bodyPr>
          <a:lstStyle/>
          <a:p>
            <a:r>
              <a:rPr lang="hr-HR" sz="3200" dirty="0">
                <a:solidFill>
                  <a:srgbClr val="B82B46"/>
                </a:solidFill>
              </a:rPr>
              <a:t>Preporuke</a:t>
            </a:r>
            <a:endParaRPr lang="en-US" sz="3200" dirty="0">
              <a:solidFill>
                <a:srgbClr val="B82B4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A037-2191-017C-F13A-88C23C4E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9" y="1853949"/>
            <a:ext cx="5780586" cy="4170555"/>
          </a:xfrm>
        </p:spPr>
        <p:txBody>
          <a:bodyPr anchor="t">
            <a:normAutofit lnSpcReduction="10000"/>
          </a:bodyPr>
          <a:lstStyle/>
          <a:p>
            <a:r>
              <a:rPr lang="hr-HR" sz="1800" dirty="0"/>
              <a:t>Na vrijeme početi pripremati dokumentaciju za prijavu na natječaj za </a:t>
            </a:r>
            <a:r>
              <a:rPr lang="hr-HR" sz="1800" dirty="0" err="1"/>
              <a:t>Erasmus</a:t>
            </a:r>
            <a:r>
              <a:rPr lang="hr-HR" sz="1800" dirty="0"/>
              <a:t> KA 131 programe jer, za razliku od „klasične” prijave na </a:t>
            </a:r>
            <a:r>
              <a:rPr lang="hr-HR" sz="1800" dirty="0" err="1"/>
              <a:t>Erasmus</a:t>
            </a:r>
            <a:r>
              <a:rPr lang="hr-HR" sz="1800" dirty="0"/>
              <a:t> program, zahtijevaju dosta administracije osobito s prihvatne institucije </a:t>
            </a:r>
          </a:p>
          <a:p>
            <a:r>
              <a:rPr lang="hr-HR" sz="1800" dirty="0"/>
              <a:t>preporučuje se sudjelovati u Erasmus + mobilnosti (osobito u institucija izvan EU) s ciljem jačanja kompetencija i širenja mreže profesionalnih kontakata;</a:t>
            </a:r>
          </a:p>
          <a:p>
            <a:r>
              <a:rPr lang="hr-HR" sz="1800" dirty="0"/>
              <a:t>mogućnost razmjene iskustva s vodećim znanstvenicima u području </a:t>
            </a:r>
            <a:r>
              <a:rPr lang="hr-HR" sz="1800" dirty="0" err="1"/>
              <a:t>sports</a:t>
            </a:r>
            <a:r>
              <a:rPr lang="hr-HR" sz="1800" dirty="0"/>
              <a:t> </a:t>
            </a:r>
            <a:r>
              <a:rPr lang="hr-HR" sz="1800" dirty="0" err="1"/>
              <a:t>science</a:t>
            </a:r>
            <a:r>
              <a:rPr lang="hr-HR" sz="1800" dirty="0"/>
              <a:t>;</a:t>
            </a:r>
          </a:p>
          <a:p>
            <a:r>
              <a:rPr lang="hr-HR" sz="1800" dirty="0"/>
              <a:t>Razmjerno zahtjevan plan puta koji je potrebno na vrijeme organizirati;</a:t>
            </a:r>
          </a:p>
          <a:p>
            <a:r>
              <a:rPr lang="hr-HR" sz="1800" dirty="0"/>
              <a:t>Iskoristiti mogućnost obilaska turističkih znamenitosti;</a:t>
            </a:r>
          </a:p>
          <a:p>
            <a:r>
              <a:rPr lang="hr-HR" sz="1800" dirty="0"/>
              <a:t>biti spreman na potpunu fleksibilnost tijekom trajanja mobilnosti u pogledu sudjelovanja u dodatnim aktivnostima u prihvatnoj ustanovi.</a:t>
            </a:r>
          </a:p>
          <a:p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B49D2A-8CFC-42D5-BB7C-C5B2A9EC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07" y="3693271"/>
            <a:ext cx="4546833" cy="3152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C8693-6963-467A-981F-94C851FF5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7" y="12566"/>
            <a:ext cx="4910354" cy="36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649E858717247B56A657779FA47A9" ma:contentTypeVersion="18" ma:contentTypeDescription="Create a new document." ma:contentTypeScope="" ma:versionID="66e45bc172a090bb73247a6929ffddab">
  <xsd:schema xmlns:xsd="http://www.w3.org/2001/XMLSchema" xmlns:xs="http://www.w3.org/2001/XMLSchema" xmlns:p="http://schemas.microsoft.com/office/2006/metadata/properties" xmlns:ns3="a6d8b0d8-4259-4241-b039-c00dedf15428" xmlns:ns4="2eaf2218-f157-4e77-833b-39b72020cbd3" targetNamespace="http://schemas.microsoft.com/office/2006/metadata/properties" ma:root="true" ma:fieldsID="1cb918d5738ab833d1bab59e90679146" ns3:_="" ns4:_="">
    <xsd:import namespace="a6d8b0d8-4259-4241-b039-c00dedf15428"/>
    <xsd:import namespace="2eaf2218-f157-4e77-833b-39b72020cb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8b0d8-4259-4241-b039-c00dedf15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f2218-f157-4e77-833b-39b72020c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d8b0d8-4259-4241-b039-c00dedf15428" xsi:nil="true"/>
  </documentManagement>
</p:properties>
</file>

<file path=customXml/itemProps1.xml><?xml version="1.0" encoding="utf-8"?>
<ds:datastoreItem xmlns:ds="http://schemas.openxmlformats.org/officeDocument/2006/customXml" ds:itemID="{C3CA6C55-BBA8-41E5-B0FA-A1B4B6C84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F2B27A-F0C4-4B64-A231-DAD40F678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8b0d8-4259-4241-b039-c00dedf15428"/>
    <ds:schemaRef ds:uri="2eaf2218-f157-4e77-833b-39b72020c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00662D-66FD-4E77-8485-C0910A80F2FE}">
  <ds:schemaRefs>
    <ds:schemaRef ds:uri="http://purl.org/dc/terms/"/>
    <ds:schemaRef ds:uri="http://www.w3.org/XML/1998/namespace"/>
    <ds:schemaRef ds:uri="2eaf2218-f157-4e77-833b-39b72020cbd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6d8b0d8-4259-4241-b039-c00dedf1542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354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University of Sao Paulo - School of Physical Education and Sport</vt:lpstr>
      <vt:lpstr>Prihvatna ustanova</vt:lpstr>
      <vt:lpstr>Sadržaj mobilnosti</vt:lpstr>
      <vt:lpstr>Preporuke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Batarelo Kokić</dc:creator>
  <cp:lastModifiedBy>Reviewer 1</cp:lastModifiedBy>
  <cp:revision>91</cp:revision>
  <dcterms:created xsi:type="dcterms:W3CDTF">2023-10-27T19:07:37Z</dcterms:created>
  <dcterms:modified xsi:type="dcterms:W3CDTF">2026-03-11T08:19:04Z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0x0101002C9649E858717247B56A657779FA47A9</vt:lpwstr>
  </property>
</Properties>
</file>