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8DE83-DE1E-4A16-875F-DC2C88A16A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5" y="1447801"/>
            <a:ext cx="8825658" cy="1463180"/>
          </a:xfrm>
        </p:spPr>
        <p:txBody>
          <a:bodyPr/>
          <a:lstStyle/>
          <a:p>
            <a:pPr algn="ctr"/>
            <a:r>
              <a:rPr lang="it-IT" sz="3200" dirty="0" err="1"/>
              <a:t>University</a:t>
            </a:r>
            <a:r>
              <a:rPr lang="it-IT" sz="3200" dirty="0"/>
              <a:t> of Milan, Scienze biomediche per la salute</a:t>
            </a:r>
            <a:endParaRPr lang="en-US" sz="32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3361635-669B-4E9E-B58F-B9221A622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0790" y="3246540"/>
            <a:ext cx="8825658" cy="1133912"/>
          </a:xfrm>
        </p:spPr>
        <p:txBody>
          <a:bodyPr/>
          <a:lstStyle/>
          <a:p>
            <a:pPr algn="ctr"/>
            <a:r>
              <a:rPr lang="hr-HR" dirty="0"/>
              <a:t>Ana Bačić</a:t>
            </a:r>
          </a:p>
        </p:txBody>
      </p:sp>
    </p:spTree>
    <p:extLst>
      <p:ext uri="{BB962C8B-B14F-4D97-AF65-F5344CB8AC3E}">
        <p14:creationId xmlns:p14="http://schemas.microsoft.com/office/powerpoint/2010/main" val="2315303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B57DD5C-E8EC-4171-A966-0FD39090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/>
              <a:t>ERASMUS+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49CA8-FB02-44D5-9FC9-3D52E280D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09350"/>
            <a:ext cx="8946541" cy="4839049"/>
          </a:xfrm>
        </p:spPr>
        <p:txBody>
          <a:bodyPr/>
          <a:lstStyle/>
          <a:p>
            <a:r>
              <a:rPr lang="hr-HR" dirty="0"/>
              <a:t>U svrhu osposobljavanja u sklopu ERASMUS+ projekta boravila sam na Sveučilištu u Milanu</a:t>
            </a:r>
          </a:p>
          <a:p>
            <a:r>
              <a:rPr lang="hr-HR" dirty="0"/>
              <a:t>Sveučilište u Milanu, poznato i kao „La </a:t>
            </a:r>
            <a:r>
              <a:rPr lang="hr-HR" dirty="0" err="1"/>
              <a:t>Statale</a:t>
            </a:r>
            <a:r>
              <a:rPr lang="hr-HR" dirty="0"/>
              <a:t>”,  jedno je od mlađih talijanskih sveučilišta, osnovano 1924. godine zahvaljujući naporima liječnika </a:t>
            </a:r>
            <a:r>
              <a:rPr lang="hr-HR" dirty="0" err="1"/>
              <a:t>Luigia</a:t>
            </a:r>
            <a:r>
              <a:rPr lang="hr-HR" dirty="0"/>
              <a:t> </a:t>
            </a:r>
            <a:r>
              <a:rPr lang="hr-HR" dirty="0" err="1"/>
              <a:t>Mangiagallia</a:t>
            </a:r>
            <a:endParaRPr lang="hr-HR" dirty="0"/>
          </a:p>
          <a:p>
            <a:r>
              <a:rPr lang="hr-HR" dirty="0"/>
              <a:t>Pri svom osnutku, Sveučilište u Milanu sastojalo se je od četiri fakulteta, naslijeđenih od prestižnih lokalnih institucija, od kojih neki datiraju još iz 17. stoljeća</a:t>
            </a:r>
          </a:p>
          <a:p>
            <a:endParaRPr lang="hr-HR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28C89A-D046-4B10-B808-A70411F33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765" y="4285375"/>
            <a:ext cx="5285542" cy="196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69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765A4-0D87-48E9-B9FB-4998AA364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/>
              <a:t>ERASMUS+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3C4E8-A6B9-412C-B199-63046D016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60352"/>
            <a:ext cx="8946541" cy="4688047"/>
          </a:xfrm>
        </p:spPr>
        <p:txBody>
          <a:bodyPr/>
          <a:lstStyle/>
          <a:p>
            <a:r>
              <a:rPr lang="hr-HR" dirty="0"/>
              <a:t>Danas  je „La </a:t>
            </a:r>
            <a:r>
              <a:rPr lang="hr-HR" dirty="0" err="1"/>
              <a:t>Statale</a:t>
            </a:r>
            <a:r>
              <a:rPr lang="hr-HR" dirty="0"/>
              <a:t>” jedno od najvećih europskih sveučilišta te broji oko 65.000 studenata</a:t>
            </a:r>
          </a:p>
          <a:p>
            <a:r>
              <a:rPr lang="hr-HR" dirty="0"/>
              <a:t>Ima 8 Fakulteta i dvije škole, 83 preddiplomska i 78 diplomskih studija, 31 odjel i 62 istraživačka centra</a:t>
            </a:r>
          </a:p>
          <a:p>
            <a:endParaRPr lang="hr-HR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07545F-7BDD-43EE-930E-97C9C250C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12" y="3429000"/>
            <a:ext cx="4305590" cy="2835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C9A637-27F3-4DB5-9EF0-B4DA9B101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236" y="3429000"/>
            <a:ext cx="4305591" cy="283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66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51577-AC7D-4238-B60D-EF2FBDF5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/>
              <a:t>ERASMUS+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346897-4F59-4B2C-BABC-00F068416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266738"/>
            <a:ext cx="8946541" cy="4981661"/>
          </a:xfrm>
        </p:spPr>
        <p:txBody>
          <a:bodyPr/>
          <a:lstStyle/>
          <a:p>
            <a:r>
              <a:rPr lang="hr-HR" dirty="0"/>
              <a:t>Na sveučilištu postoji Škola za znanost o tjelesnoj aktivnosti i sportu (</a:t>
            </a:r>
            <a:r>
              <a:rPr lang="hr-HR" dirty="0" err="1"/>
              <a:t>The</a:t>
            </a:r>
            <a:r>
              <a:rPr lang="hr-HR" dirty="0"/>
              <a:t> </a:t>
            </a:r>
            <a:r>
              <a:rPr lang="hr-HR" dirty="0" err="1"/>
              <a:t>School</a:t>
            </a:r>
            <a:r>
              <a:rPr lang="hr-HR" dirty="0"/>
              <a:t> of </a:t>
            </a:r>
            <a:r>
              <a:rPr lang="hr-HR" dirty="0" err="1"/>
              <a:t>Exercise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Sports</a:t>
            </a:r>
            <a:r>
              <a:rPr lang="hr-HR" dirty="0"/>
              <a:t> </a:t>
            </a:r>
            <a:r>
              <a:rPr lang="hr-HR" dirty="0" err="1"/>
              <a:t>Sciences</a:t>
            </a:r>
            <a:r>
              <a:rPr lang="hr-HR" dirty="0"/>
              <a:t>) </a:t>
            </a:r>
          </a:p>
          <a:p>
            <a:r>
              <a:rPr lang="hr-HR" dirty="0"/>
              <a:t>U sklopu škole izvode se programi koji su kombinacije teorijskih i praktičnih disciplina koje povezuju biološke i humanističke znanosti </a:t>
            </a:r>
          </a:p>
          <a:p>
            <a:r>
              <a:rPr lang="hr-HR" dirty="0"/>
              <a:t>Kroz znanosti o tjelesnoj aktivnosti i sportu studentima se nude praktični tečajevi za individualne i timske sportove koji uključuju i anatomiju, biologiju, fiziologiju, sportsku medicinu </a:t>
            </a:r>
            <a:r>
              <a:rPr lang="hr-HR" dirty="0">
                <a:latin typeface="+mn-lt"/>
              </a:rPr>
              <a:t>te</a:t>
            </a:r>
            <a:r>
              <a:rPr lang="hr-HR" dirty="0"/>
              <a:t> endokrinologiju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B10D02-E54C-40BD-9758-5CD285789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97" y="4195932"/>
            <a:ext cx="3800475" cy="19783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16AEDA-B23E-410D-B7C5-18296ED68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582" y="4195932"/>
            <a:ext cx="4204981" cy="197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24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00729-2817-4794-B8D5-507F734C1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/>
              <a:t>ERASMUS+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F04B3-2586-430B-8604-BBA954E7C1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Na odjelu za Biomedicinske znanosti i zdravlje dočekao me je profesor </a:t>
            </a:r>
            <a:r>
              <a:rPr lang="hr-HR" dirty="0" err="1"/>
              <a:t>Emiliano</a:t>
            </a:r>
            <a:r>
              <a:rPr lang="hr-HR" dirty="0"/>
              <a:t> Ce, ujedno i predsjednik upravnog odbora odjela. </a:t>
            </a:r>
          </a:p>
          <a:p>
            <a:r>
              <a:rPr lang="hr-HR" dirty="0"/>
              <a:t>U </a:t>
            </a:r>
            <a:r>
              <a:rPr lang="pl-PL" dirty="0"/>
              <a:t>Školi za znanost o tjelesnoj aktivnosti i sportu u akademskoj godini 2025/2026 upisano je 613 studenata, a  ukupno je upisano 1.647 studenata.</a:t>
            </a:r>
          </a:p>
          <a:p>
            <a:r>
              <a:rPr lang="hr-HR" dirty="0"/>
              <a:t>Osim osposobljavanja stručnjaka i profesionalaca u području tjelesnih i sportskih aktivnosti i treninga, Škola za tjelesnu aktivnost i sportske znanosti Sveučilišta u Milanu podržava doktorske programe posvećene istraživanju u području tjelesne aktivnosti i sporta.</a:t>
            </a:r>
          </a:p>
          <a:p>
            <a:pPr marL="0" indent="0">
              <a:buNone/>
            </a:pPr>
            <a:endParaRPr lang="hr-HR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221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653F6-BFF0-4464-89EF-CC8653FB9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/>
              <a:t>ERASMUS+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FB0549-2058-4B5C-8D1B-EA288CAF3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42906"/>
            <a:ext cx="8946541" cy="4805493"/>
          </a:xfrm>
        </p:spPr>
        <p:txBody>
          <a:bodyPr/>
          <a:lstStyle/>
          <a:p>
            <a:r>
              <a:rPr lang="hr-HR" dirty="0"/>
              <a:t>Talijanske kolege sam nastojala upoznati i s radom Kineziološkog fakulteta u Splitu</a:t>
            </a:r>
          </a:p>
          <a:p>
            <a:r>
              <a:rPr lang="hr-HR" dirty="0"/>
              <a:t>Nije se bilo teško predstaviti, jer kada sam spomenula Hrvatsku prva asocijacija bio je nogomet i naravno Luka Modrić koji trenutno igra za nogometni klub Milan</a:t>
            </a:r>
          </a:p>
          <a:p>
            <a:r>
              <a:rPr lang="hr-HR" dirty="0"/>
              <a:t>…a svi znamo da je nogomet ‘najvažnija sporedna stvar na svijetu’</a:t>
            </a:r>
          </a:p>
          <a:p>
            <a:endParaRPr lang="hr-HR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12B5CA-4303-40D9-BC0B-DB1E55186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591" y="4024404"/>
            <a:ext cx="2730267" cy="17952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77D395-DAE1-4E52-8533-2C7D75820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2120" y="4024404"/>
            <a:ext cx="3265297" cy="179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67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82791-AD05-4023-A033-53DB70FA7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/>
              <a:t>ERASMUS+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AFA4AC-E914-4219-95D9-32241F915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536895"/>
            <a:ext cx="8946541" cy="5711505"/>
          </a:xfrm>
        </p:spPr>
        <p:txBody>
          <a:bodyPr/>
          <a:lstStyle/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r>
              <a:rPr lang="hr-HR" dirty="0"/>
              <a:t>No kako sve ne bi ostalo samo na nogometu, tako sam kolegama spomenula i neke važne hrvatske znanstvenike, a među njima sam posebno istaknula Ruđera Boškovića</a:t>
            </a:r>
          </a:p>
          <a:p>
            <a:r>
              <a:rPr lang="hr-HR" dirty="0"/>
              <a:t>Naime, u milanskom parku </a:t>
            </a:r>
            <a:r>
              <a:rPr lang="hr-HR" dirty="0" err="1"/>
              <a:t>Indro</a:t>
            </a:r>
            <a:r>
              <a:rPr lang="hr-HR" dirty="0"/>
              <a:t> </a:t>
            </a:r>
            <a:r>
              <a:rPr lang="hr-HR" dirty="0" err="1"/>
              <a:t>Montanelli</a:t>
            </a:r>
            <a:r>
              <a:rPr lang="hr-HR" dirty="0"/>
              <a:t> postavljen je spomenik tom velikom hrvatskom znanstveniku, inače djelo slavnog kipara Ivana Meštrovića</a:t>
            </a:r>
          </a:p>
          <a:p>
            <a:r>
              <a:rPr lang="hr-HR" dirty="0"/>
              <a:t>Naravno, spomenik je postavljen s posebnim razlogom jer je Ruđer Bošković kao profesor i voditelj katedre za optiku i astronomiju u Milanu bio i osnivačem zvjezdarnice u </a:t>
            </a:r>
            <a:r>
              <a:rPr lang="hr-HR" dirty="0" err="1"/>
              <a:t>Breri</a:t>
            </a:r>
            <a:r>
              <a:rPr lang="hr-HR" dirty="0"/>
              <a:t> (</a:t>
            </a:r>
            <a:r>
              <a:rPr lang="hr-HR" dirty="0" err="1"/>
              <a:t>Osservatorio</a:t>
            </a:r>
            <a:r>
              <a:rPr lang="hr-HR" dirty="0"/>
              <a:t> </a:t>
            </a:r>
            <a:r>
              <a:rPr lang="hr-HR" dirty="0" err="1"/>
              <a:t>astronomico</a:t>
            </a:r>
            <a:r>
              <a:rPr lang="hr-HR" dirty="0"/>
              <a:t> di </a:t>
            </a:r>
            <a:r>
              <a:rPr lang="hr-HR" dirty="0" err="1"/>
              <a:t>Brera</a:t>
            </a:r>
            <a:r>
              <a:rPr lang="hr-HR" dirty="0"/>
              <a:t>); Bošković je i umro u Milanu 1787.godine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9F8DE6-438E-4FB2-837C-6C4D0B9E4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547" y="4276330"/>
            <a:ext cx="2136453" cy="258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81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91519-14CC-47C6-999A-529ACEEDD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/>
              <a:t>ERASMUS+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B8F5C-4E31-4AD5-B54A-740E81210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Prilikom posjete </a:t>
            </a:r>
            <a:r>
              <a:rPr lang="hr-HR" dirty="0" err="1"/>
              <a:t>Pinacoteca</a:t>
            </a:r>
            <a:r>
              <a:rPr lang="hr-HR" dirty="0"/>
              <a:t> di </a:t>
            </a:r>
            <a:r>
              <a:rPr lang="hr-HR" dirty="0" err="1"/>
              <a:t>Brera</a:t>
            </a:r>
            <a:r>
              <a:rPr lang="hr-HR" dirty="0"/>
              <a:t>, u kojoj su izložena brojna djela renesansnih slikara, imala sam priliku vidjeti i promociju studenata milanskog sveučilišta.</a:t>
            </a:r>
          </a:p>
          <a:p>
            <a:r>
              <a:rPr lang="hr-HR" dirty="0"/>
              <a:t>Studenti su tom prigodom na glavi nosili lovorove vijence </a:t>
            </a:r>
          </a:p>
          <a:p>
            <a:r>
              <a:rPr lang="hr-HR" dirty="0"/>
              <a:t>U sklopu </a:t>
            </a:r>
            <a:r>
              <a:rPr lang="hr-HR" dirty="0" err="1"/>
              <a:t>Pinacotece</a:t>
            </a:r>
            <a:r>
              <a:rPr lang="hr-HR" dirty="0"/>
              <a:t> nalazi se i Botanički vrt kojim upravlja Sveučilište u Milanu</a:t>
            </a:r>
          </a:p>
          <a:p>
            <a:r>
              <a:rPr lang="hr-HR" dirty="0"/>
              <a:t>Tamo sam pronašla i jednu bananu 🙂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8176B6-45F9-43CE-BF55-BCB75A719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9853" y="2174032"/>
            <a:ext cx="1828651" cy="21923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45FC055-493F-46C2-B262-B780A2668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37302" y="4573712"/>
            <a:ext cx="2107323" cy="155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065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EE43-3198-4A40-8FDD-9AC5B80C8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2000" dirty="0"/>
              <a:t>ERASMUS+</a:t>
            </a:r>
            <a:endParaRPr lang="en-US" sz="2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B5CA5-FC45-45F2-9E25-35C265C81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17740"/>
            <a:ext cx="8946541" cy="4830660"/>
          </a:xfrm>
        </p:spPr>
        <p:txBody>
          <a:bodyPr/>
          <a:lstStyle/>
          <a:p>
            <a:r>
              <a:rPr lang="hr-HR" dirty="0"/>
              <a:t>Svojim boravkom na Sveučilištu u Milanu definitivno sam obogatila i proširila svoja znanja i vještine te razmijenila iskustva i primjere dobre prakse s kolegama</a:t>
            </a:r>
          </a:p>
          <a:p>
            <a:r>
              <a:rPr lang="hr-HR" dirty="0"/>
              <a:t>Nadam se da će se i dalje razvijati suradnja sa Sveučilištem u Milanu kako bi se povećala mobilnost između studenata, nastavnika i osoblja obje institucije</a:t>
            </a:r>
          </a:p>
          <a:p>
            <a:r>
              <a:rPr lang="hr-HR" dirty="0"/>
              <a:t>Svojim kolegama svakako mogu preporučiti odlazak na stručno osposobljavanje u Milano</a:t>
            </a:r>
          </a:p>
          <a:p>
            <a:r>
              <a:rPr lang="hr-HR" dirty="0"/>
              <a:t>Naravno, Italija je jako lijepa zemlja i uvijek se nađe razlog za posjet, a Milano je svojom bogatom kulturnom baštinom, impresivnom arhitekturom i odličnom kuhinjom ispunio sva moja očekivanja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AB32AB-4106-4865-90F2-FD1F533FD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660295" y="4326295"/>
            <a:ext cx="2845833" cy="22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20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371</TotalTime>
  <Words>577</Words>
  <Application>Microsoft Office PowerPoint</Application>
  <PresentationFormat>Widescreen</PresentationFormat>
  <Paragraphs>38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Century Gothic</vt:lpstr>
      <vt:lpstr>Wingdings 3</vt:lpstr>
      <vt:lpstr>Ion</vt:lpstr>
      <vt:lpstr>University of Milan, Scienze biomediche per la salute</vt:lpstr>
      <vt:lpstr>ERASMUS+</vt:lpstr>
      <vt:lpstr>ERASMUS+</vt:lpstr>
      <vt:lpstr>ERASMUS+</vt:lpstr>
      <vt:lpstr>ERASMUS+</vt:lpstr>
      <vt:lpstr>ERASMUS+</vt:lpstr>
      <vt:lpstr>ERASMUS+</vt:lpstr>
      <vt:lpstr>ERASMUS+</vt:lpstr>
      <vt:lpstr>ERASMUS+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MOBILNOST OSOBLJA U SVRHU OSPOSOBLJAVANJA Broj Ugovora:STT2025- Broj projekta: 2025-1-HR01-KA131-HED-000308665</dc:title>
  <dc:creator>Ana Bacic</dc:creator>
  <cp:lastModifiedBy>Reviewer 1</cp:lastModifiedBy>
  <cp:revision>25</cp:revision>
  <dcterms:created xsi:type="dcterms:W3CDTF">2025-12-05T11:16:39Z</dcterms:created>
  <dcterms:modified xsi:type="dcterms:W3CDTF">2025-12-09T12:01:23Z</dcterms:modified>
</cp:coreProperties>
</file>