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Males" initials="MM" lastIdx="2" clrIdx="0">
    <p:extLst>
      <p:ext uri="{19B8F6BF-5375-455C-9EA6-DF929625EA0E}">
        <p15:presenceInfo xmlns:p15="http://schemas.microsoft.com/office/powerpoint/2012/main" userId="Marina Ma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45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337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349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403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2121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2796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24285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1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115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8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842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3584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737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3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966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4624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80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EA9F7B7-DF46-498B-8EB9-B87400916906}" type="datetimeFigureOut">
              <a:rPr lang="hr-HR" smtClean="0"/>
              <a:t>3.12.2025.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26FC6D-0698-4C9E-BAB4-84D05C5345C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1085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cion.uca.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38A6C-AEFA-4283-B71B-1C335F9D41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SeaEU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FC5687-AEF7-4C0A-86B7-79B24DC2F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b="1" i="1" dirty="0">
                <a:latin typeface="Comic Sans MS" panose="030F0702030302020204" pitchFamily="66" charset="0"/>
              </a:rPr>
              <a:t>Sveučilište u C</a:t>
            </a:r>
            <a:r>
              <a:rPr lang="hr-HR" sz="2400" b="1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b="1" i="1" dirty="0">
                <a:latin typeface="Comic Sans MS" panose="030F0702030302020204" pitchFamily="66" charset="0"/>
              </a:rPr>
              <a:t>dizu (UCA), Španjolska</a:t>
            </a:r>
          </a:p>
          <a:p>
            <a:r>
              <a:rPr lang="hr-HR" b="1" i="1" dirty="0">
                <a:latin typeface="Comic Sans MS" panose="030F0702030302020204" pitchFamily="66" charset="0"/>
              </a:rPr>
              <a:t>University of C</a:t>
            </a:r>
            <a:r>
              <a:rPr lang="hr-HR" sz="2400" b="1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b="1" i="1" dirty="0">
                <a:latin typeface="Comic Sans MS" panose="030F0702030302020204" pitchFamily="66" charset="0"/>
              </a:rPr>
              <a:t>diz (UCA), Spain </a:t>
            </a:r>
          </a:p>
          <a:p>
            <a:r>
              <a:rPr lang="hr-HR" b="1" i="1" dirty="0">
                <a:latin typeface="Comic Sans MS" panose="030F0702030302020204" pitchFamily="66" charset="0"/>
              </a:rPr>
              <a:t>Universidad de C</a:t>
            </a:r>
            <a:r>
              <a:rPr lang="hr-HR" b="1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b="1" i="1" dirty="0">
                <a:latin typeface="Comic Sans MS" panose="030F0702030302020204" pitchFamily="66" charset="0"/>
              </a:rPr>
              <a:t>diz (UCA),</a:t>
            </a:r>
            <a:r>
              <a:rPr kumimoji="0" lang="es-ES" altLang="sr-Latn-R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r>
              <a:rPr kumimoji="0" lang="es-ES" altLang="sr-Latn-R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España</a:t>
            </a:r>
            <a:r>
              <a:rPr kumimoji="0" lang="es-ES" altLang="sr-Latn-R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 </a:t>
            </a:r>
            <a:endParaRPr kumimoji="0" lang="es-ES" altLang="sr-Latn-R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2411986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347A6-5008-410F-8D2F-51625ADD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479" y="4453465"/>
            <a:ext cx="8534400" cy="1507067"/>
          </a:xfrm>
        </p:spPr>
        <p:txBody>
          <a:bodyPr/>
          <a:lstStyle/>
          <a:p>
            <a:r>
              <a:rPr lang="hr-HR" b="1" dirty="0">
                <a:latin typeface="Comic Sans MS" panose="030F0702030302020204" pitchFamily="66" charset="0"/>
              </a:rPr>
              <a:t>Uvod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1711E-E813-4BAA-A787-8210854D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endParaRPr lang="hr-HR" sz="2100" b="1" dirty="0">
              <a:latin typeface="Comic Sans MS" panose="030F0702030302020204" pitchFamily="66" charset="0"/>
            </a:endParaRPr>
          </a:p>
          <a:p>
            <a:pPr algn="just"/>
            <a:r>
              <a:rPr lang="hr-HR" sz="2100" b="1" dirty="0">
                <a:latin typeface="Comic Sans MS" panose="030F0702030302020204" pitchFamily="66" charset="0"/>
              </a:rPr>
              <a:t>C</a:t>
            </a:r>
            <a:r>
              <a:rPr lang="hr-HR" sz="2100" b="1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sz="2100" b="1" dirty="0">
                <a:latin typeface="Comic Sans MS" panose="030F0702030302020204" pitchFamily="66" charset="0"/>
              </a:rPr>
              <a:t>diz</a:t>
            </a:r>
            <a:r>
              <a:rPr lang="hr-HR" sz="2100" dirty="0">
                <a:latin typeface="Comic Sans MS" panose="030F0702030302020204" pitchFamily="66" charset="0"/>
              </a:rPr>
              <a:t> je grad i luka u jugozapadnoj Španjolskoj, jedan od najstarijih europskih gradova s više od tri tisuće godina starom povješću, najstarije stalno naseljeno naselje Europe, središte istoimene provincije koja, zajedno s osam provincija čini autonomnu pokrajinu Andaluzija. </a:t>
            </a:r>
          </a:p>
          <a:p>
            <a:pPr algn="just"/>
            <a:r>
              <a:rPr lang="hr-HR" sz="2100" dirty="0">
                <a:latin typeface="Comic Sans MS" panose="030F0702030302020204" pitchFamily="66" charset="0"/>
              </a:rPr>
              <a:t>Grad ima oko 150.000 stanovnika i smješten je na poluotoku na obalama Atlantskog oceana.</a:t>
            </a:r>
          </a:p>
          <a:p>
            <a:pPr algn="just"/>
            <a:r>
              <a:rPr lang="hr-HR" sz="2100" dirty="0">
                <a:latin typeface="Comic Sans MS" panose="030F0702030302020204" pitchFamily="66" charset="0"/>
              </a:rPr>
              <a:t>Vrlo lijepi i mirni gradić s brojnim znamenitostima: tvrđavama na obali oceana</a:t>
            </a:r>
            <a:r>
              <a:rPr lang="it-IT" sz="2100" b="1" dirty="0">
                <a:latin typeface="Comic Sans MS" panose="030F0702030302020204" pitchFamily="66" charset="0"/>
              </a:rPr>
              <a:t> </a:t>
            </a:r>
            <a:r>
              <a:rPr lang="it-IT" sz="2100" i="1" dirty="0">
                <a:latin typeface="Comic Sans MS" panose="030F0702030302020204" pitchFamily="66" charset="0"/>
              </a:rPr>
              <a:t>San Sebastián </a:t>
            </a:r>
            <a:r>
              <a:rPr lang="it-IT" sz="2100" dirty="0">
                <a:latin typeface="Comic Sans MS" panose="030F0702030302020204" pitchFamily="66" charset="0"/>
              </a:rPr>
              <a:t>i </a:t>
            </a:r>
            <a:r>
              <a:rPr lang="it-IT" sz="2100" i="1" dirty="0">
                <a:latin typeface="Comic Sans MS" panose="030F0702030302020204" pitchFamily="66" charset="0"/>
              </a:rPr>
              <a:t>Santa Catalina</a:t>
            </a:r>
            <a:r>
              <a:rPr lang="hr-HR" sz="2100" dirty="0">
                <a:latin typeface="Comic Sans MS" panose="030F0702030302020204" pitchFamily="66" charset="0"/>
              </a:rPr>
              <a:t>, živopisnom tržnicom </a:t>
            </a:r>
            <a:r>
              <a:rPr lang="hr-HR" sz="2100" i="1" dirty="0">
                <a:latin typeface="Comic Sans MS" panose="030F0702030302020204" pitchFamily="66" charset="0"/>
              </a:rPr>
              <a:t>Mercato Central</a:t>
            </a:r>
            <a:r>
              <a:rPr lang="hr-HR" sz="2100" dirty="0">
                <a:latin typeface="Comic Sans MS" panose="030F0702030302020204" pitchFamily="66" charset="0"/>
              </a:rPr>
              <a:t>, najstarijim dijelom grada </a:t>
            </a:r>
            <a:r>
              <a:rPr lang="hr-HR" sz="2100" i="1" dirty="0">
                <a:latin typeface="Comic Sans MS" panose="030F0702030302020204" pitchFamily="66" charset="0"/>
              </a:rPr>
              <a:t>Barrio del Pópulo </a:t>
            </a:r>
            <a:r>
              <a:rPr lang="hr-HR" sz="2100" dirty="0">
                <a:latin typeface="Comic Sans MS" panose="030F0702030302020204" pitchFamily="66" charset="0"/>
              </a:rPr>
              <a:t>s antičkim ostacima rimske kazališne pozornice, katedralom s impozantnom zlatnom kupolom građenom u čak tri stila (gradila se nekoliko stoljeća), brojnim restoranima s tapasima, flamencom i nezaboravnim zalaskom sunca. </a:t>
            </a:r>
          </a:p>
          <a:p>
            <a:pPr algn="just"/>
            <a:r>
              <a:rPr lang="hr-HR" sz="2100" dirty="0">
                <a:latin typeface="Comic Sans MS" panose="030F0702030302020204" pitchFamily="66" charset="0"/>
              </a:rPr>
              <a:t>Nezaboravno iskustvo koje bih svakom preporučila.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109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672A6-2858-4EC6-A7A3-7E9ED582C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47522"/>
          </a:xfrm>
        </p:spPr>
        <p:txBody>
          <a:bodyPr>
            <a:noAutofit/>
          </a:bodyPr>
          <a:lstStyle/>
          <a:p>
            <a:r>
              <a:rPr lang="hr-HR" sz="2400" b="1" dirty="0"/>
              <a:t>Fotografije</a:t>
            </a:r>
          </a:p>
        </p:txBody>
      </p:sp>
      <p:pic>
        <p:nvPicPr>
          <p:cNvPr id="5" name="Content Placeholder 4" descr="A person taking a picture of the ocean&#10;&#10;AI-generated content may be incorrect.">
            <a:extLst>
              <a:ext uri="{FF2B5EF4-FFF2-40B4-BE49-F238E27FC236}">
                <a16:creationId xmlns:a16="http://schemas.microsoft.com/office/drawing/2014/main" id="{D25A79ED-3E6B-4E0A-93AB-18B2818695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69421"/>
            <a:ext cx="2376819" cy="2404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835A53-012E-4B0A-A4E1-5C41F2874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050" y="869421"/>
            <a:ext cx="2376819" cy="2404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E716C-54B4-49F7-870D-5FBFDDBA71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9420"/>
            <a:ext cx="2055283" cy="2404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F58451-A815-4153-A413-365C0D0A6B22}"/>
              </a:ext>
            </a:extLst>
          </p:cNvPr>
          <p:cNvSpPr txBox="1"/>
          <p:nvPr/>
        </p:nvSpPr>
        <p:spPr>
          <a:xfrm>
            <a:off x="838200" y="3336070"/>
            <a:ext cx="2082800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900" dirty="0"/>
              <a:t>Cadiz – obala i šetnica uz more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C7AB8-33C8-4B53-A0E5-FA4DE8D009A2}"/>
              </a:ext>
            </a:extLst>
          </p:cNvPr>
          <p:cNvSpPr txBox="1"/>
          <p:nvPr/>
        </p:nvSpPr>
        <p:spPr>
          <a:xfrm>
            <a:off x="3321049" y="3313584"/>
            <a:ext cx="2376819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800" dirty="0"/>
              <a:t>Pogled na grad s tvrđave SanSebastian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BCAA10-8963-4603-9756-663814A05FA4}"/>
              </a:ext>
            </a:extLst>
          </p:cNvPr>
          <p:cNvSpPr txBox="1"/>
          <p:nvPr/>
        </p:nvSpPr>
        <p:spPr>
          <a:xfrm>
            <a:off x="6160008" y="3353616"/>
            <a:ext cx="1766643" cy="2308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900" dirty="0"/>
              <a:t>Kripta katedrale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6F9096-5921-4D99-9599-D2E1674E4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792" y="869420"/>
            <a:ext cx="2898648" cy="2559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1A5189C-05FF-41A4-AC02-BD4403908FD5}"/>
              </a:ext>
            </a:extLst>
          </p:cNvPr>
          <p:cNvSpPr txBox="1"/>
          <p:nvPr/>
        </p:nvSpPr>
        <p:spPr>
          <a:xfrm>
            <a:off x="8622792" y="3487964"/>
            <a:ext cx="2702052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800" dirty="0"/>
              <a:t>Barrio del Pópulo, pogled iz hotela na središnji trg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EC92DF-AE91-414B-8E1E-5D6EA5C3A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85" y="3813046"/>
            <a:ext cx="1939617" cy="2175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21CBAF-16D5-4FFF-955C-DAF3C3AE7C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23" y="3773013"/>
            <a:ext cx="2055283" cy="2289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76D1AAE-FBB3-4068-AD60-CE4D147059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73013"/>
            <a:ext cx="2055283" cy="214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F4B2E5-7C54-402D-A29C-1551742CD9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41665" y="3643499"/>
            <a:ext cx="2660902" cy="289864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8211FB3-E06E-4468-97DD-721094B79E21}"/>
              </a:ext>
            </a:extLst>
          </p:cNvPr>
          <p:cNvSpPr txBox="1"/>
          <p:nvPr/>
        </p:nvSpPr>
        <p:spPr>
          <a:xfrm>
            <a:off x="838199" y="6207830"/>
            <a:ext cx="2376819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800" dirty="0"/>
              <a:t>Poznati Jamon Iberico na Mercato (tržnica)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7525EF0-73A0-492A-8423-F92ADC03A038}"/>
              </a:ext>
            </a:extLst>
          </p:cNvPr>
          <p:cNvSpPr txBox="1"/>
          <p:nvPr/>
        </p:nvSpPr>
        <p:spPr>
          <a:xfrm>
            <a:off x="3321049" y="6207830"/>
            <a:ext cx="2376819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800" dirty="0"/>
              <a:t>Jerez – Kraljevska andaluzijska škola jahanja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5A8A2-F4A4-4EF2-92F1-0679A5F5753F}"/>
              </a:ext>
            </a:extLst>
          </p:cNvPr>
          <p:cNvSpPr txBox="1"/>
          <p:nvPr/>
        </p:nvSpPr>
        <p:spPr>
          <a:xfrm>
            <a:off x="6044607" y="6218474"/>
            <a:ext cx="1673352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800" dirty="0"/>
              <a:t>Jerez – Plaza de Toros, korida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46801C-8847-4BDF-8E52-D4AB695FED5A}"/>
              </a:ext>
            </a:extLst>
          </p:cNvPr>
          <p:cNvSpPr txBox="1"/>
          <p:nvPr/>
        </p:nvSpPr>
        <p:spPr>
          <a:xfrm>
            <a:off x="8622792" y="6492874"/>
            <a:ext cx="2898648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800" dirty="0"/>
              <a:t>Cadiz – nadaleko poznati zalazak sunca</a:t>
            </a:r>
          </a:p>
        </p:txBody>
      </p:sp>
    </p:spTree>
    <p:extLst>
      <p:ext uri="{BB962C8B-B14F-4D97-AF65-F5344CB8AC3E}">
        <p14:creationId xmlns:p14="http://schemas.microsoft.com/office/powerpoint/2010/main" val="333211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F4D5-31A4-4FD3-93A1-5733A838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70399"/>
            <a:ext cx="8534400" cy="1507067"/>
          </a:xfrm>
        </p:spPr>
        <p:txBody>
          <a:bodyPr>
            <a:normAutofit/>
          </a:bodyPr>
          <a:lstStyle/>
          <a:p>
            <a:r>
              <a:rPr lang="hr-HR" sz="3600" b="1" dirty="0">
                <a:latin typeface="Comic Sans MS" panose="030F0702030302020204" pitchFamily="66" charset="0"/>
              </a:rPr>
              <a:t>Sveučilište u Cadizu – Universidad de C</a:t>
            </a:r>
            <a:r>
              <a:rPr lang="hr-HR" sz="3600" b="1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sz="3600" b="1" dirty="0">
                <a:latin typeface="Comic Sans MS" panose="030F0702030302020204" pitchFamily="66" charset="0"/>
              </a:rPr>
              <a:t>diz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0BDD1-C81C-4EA2-8E5A-636B09CA9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800" dirty="0">
                <a:latin typeface="Comic Sans MS" panose="030F0702030302020204" pitchFamily="66" charset="0"/>
              </a:rPr>
              <a:t>Sveučilište u C</a:t>
            </a:r>
            <a:r>
              <a:rPr lang="hr-HR" sz="1800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sz="1800" dirty="0">
                <a:latin typeface="Comic Sans MS" panose="030F0702030302020204" pitchFamily="66" charset="0"/>
              </a:rPr>
              <a:t>dizu javno je sveučilište osnovano 1979. godine, ali s mnogo ranijim korijenima, sve do 15. st.</a:t>
            </a:r>
          </a:p>
          <a:p>
            <a:pPr algn="just"/>
            <a:r>
              <a:rPr lang="hr-HR" sz="1800" dirty="0">
                <a:latin typeface="Comic Sans MS" panose="030F0702030302020204" pitchFamily="66" charset="0"/>
              </a:rPr>
              <a:t>Sveučilište ima više od 20.000 studenata i oko 1.700 nastavnika, te četiri kampusa: C</a:t>
            </a:r>
            <a:r>
              <a:rPr lang="hr-HR" sz="1800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sz="1800" dirty="0">
                <a:latin typeface="Comic Sans MS" panose="030F0702030302020204" pitchFamily="66" charset="0"/>
              </a:rPr>
              <a:t>diz, Jerez, Algeciras i Puerto Real.</a:t>
            </a:r>
          </a:p>
          <a:p>
            <a:pPr algn="just"/>
            <a:r>
              <a:rPr lang="hr-HR" sz="1800" dirty="0">
                <a:latin typeface="Comic Sans MS" panose="030F0702030302020204" pitchFamily="66" charset="0"/>
              </a:rPr>
              <a:t>Na Sveučilištu se izvodi više od 60 preddiplomskih studijskih programa, više od 50 diplomskih studijskih programa, te više od 20 doktorskih studijskih programa.</a:t>
            </a:r>
          </a:p>
        </p:txBody>
      </p:sp>
    </p:spTree>
    <p:extLst>
      <p:ext uri="{BB962C8B-B14F-4D97-AF65-F5344CB8AC3E}">
        <p14:creationId xmlns:p14="http://schemas.microsoft.com/office/powerpoint/2010/main" val="188667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FA721-A996-474C-887D-63A34B317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r-HR" sz="3200" b="1" dirty="0">
                <a:latin typeface="Comic Sans MS" panose="030F0702030302020204" pitchFamily="66" charset="0"/>
              </a:rPr>
            </a:br>
            <a:r>
              <a:rPr lang="hr-HR" sz="3200" b="1" dirty="0">
                <a:latin typeface="Comic Sans MS" panose="030F0702030302020204" pitchFamily="66" charset="0"/>
              </a:rPr>
              <a:t>studijski programi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3E758-042D-41CD-A787-9E02A1593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hr-HR" sz="1800" dirty="0">
              <a:latin typeface="Comic Sans MS" panose="030F0702030302020204" pitchFamily="66" charset="0"/>
            </a:endParaRPr>
          </a:p>
          <a:p>
            <a:r>
              <a:rPr lang="hr-HR" sz="1800" dirty="0">
                <a:latin typeface="Comic Sans MS" panose="030F0702030302020204" pitchFamily="66" charset="0"/>
              </a:rPr>
              <a:t>Studijski programi obuhvaćaju područja:</a:t>
            </a:r>
          </a:p>
          <a:p>
            <a:pPr lvl="1"/>
            <a:r>
              <a:rPr lang="hr-HR" dirty="0">
                <a:latin typeface="Comic Sans MS" panose="030F0702030302020204" pitchFamily="66" charset="0"/>
              </a:rPr>
              <a:t>Umjetnost i humanističke znanosti</a:t>
            </a:r>
          </a:p>
          <a:p>
            <a:pPr lvl="1"/>
            <a:r>
              <a:rPr lang="hr-HR" dirty="0">
                <a:latin typeface="Comic Sans MS" panose="030F0702030302020204" pitchFamily="66" charset="0"/>
              </a:rPr>
              <a:t>Biomedicinske znanosti</a:t>
            </a:r>
          </a:p>
          <a:p>
            <a:pPr lvl="1"/>
            <a:r>
              <a:rPr lang="hr-HR" dirty="0">
                <a:latin typeface="Comic Sans MS" panose="030F0702030302020204" pitchFamily="66" charset="0"/>
              </a:rPr>
              <a:t>Društvene znanosti i pravo</a:t>
            </a:r>
          </a:p>
          <a:p>
            <a:pPr lvl="1"/>
            <a:r>
              <a:rPr lang="hr-HR" dirty="0">
                <a:latin typeface="Comic Sans MS" panose="030F0702030302020204" pitchFamily="66" charset="0"/>
              </a:rPr>
              <a:t>Građevina (inženjerstvo) i arhitektura, kao i brojna druga</a:t>
            </a:r>
          </a:p>
          <a:p>
            <a:pPr algn="just"/>
            <a:r>
              <a:rPr lang="hr-HR" sz="1800" dirty="0">
                <a:latin typeface="Comic Sans MS" panose="030F0702030302020204" pitchFamily="66" charset="0"/>
              </a:rPr>
              <a:t>Najvažniji, odnosno najpoznatiji studijski programi su iz područja pomorstva i brodogradnje te turizma što, s obzirom na položaj i tradiciju nimalo ne čudi.</a:t>
            </a:r>
          </a:p>
          <a:p>
            <a:pPr algn="just"/>
            <a:r>
              <a:rPr lang="hr-HR" sz="1800" dirty="0">
                <a:latin typeface="Comic Sans MS" panose="030F0702030302020204" pitchFamily="66" charset="0"/>
              </a:rPr>
              <a:t>Fizička kultura i sportske znanosti (</a:t>
            </a:r>
            <a:r>
              <a:rPr lang="es-ES" sz="1800" i="1" dirty="0">
                <a:latin typeface="Comic Sans MS" panose="030F0702030302020204" pitchFamily="66" charset="0"/>
              </a:rPr>
              <a:t>Ciencias de la actividad física y del deporte</a:t>
            </a:r>
            <a:r>
              <a:rPr lang="hr-HR" sz="1800" dirty="0">
                <a:latin typeface="Comic Sans MS" panose="030F0702030302020204" pitchFamily="66" charset="0"/>
              </a:rPr>
              <a:t>) izvodi se pri Fakultetu za edukacijske znanosti (</a:t>
            </a:r>
            <a:r>
              <a:rPr lang="es-ES" sz="1800" i="1" dirty="0">
                <a:latin typeface="Comic Sans MS" panose="030F0702030302020204" pitchFamily="66" charset="0"/>
                <a:hlinkClick r:id="rId2"/>
              </a:rPr>
              <a:t>Facultad de Ciencias de la Educación</a:t>
            </a:r>
            <a:r>
              <a:rPr lang="hr-HR" sz="1800" i="1" dirty="0">
                <a:latin typeface="Comic Sans MS" panose="030F0702030302020204" pitchFamily="66" charset="0"/>
              </a:rPr>
              <a:t> </a:t>
            </a:r>
            <a:r>
              <a:rPr lang="hr-HR" sz="1800" dirty="0">
                <a:latin typeface="Comic Sans MS" panose="030F0702030302020204" pitchFamily="66" charset="0"/>
              </a:rPr>
              <a:t>u kampusu Poerto Real.</a:t>
            </a:r>
          </a:p>
        </p:txBody>
      </p:sp>
    </p:spTree>
    <p:extLst>
      <p:ext uri="{BB962C8B-B14F-4D97-AF65-F5344CB8AC3E}">
        <p14:creationId xmlns:p14="http://schemas.microsoft.com/office/powerpoint/2010/main" val="308322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2978-AB1F-4AEC-B3AC-E164AAE2F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latin typeface="Comic Sans MS" panose="030F0702030302020204" pitchFamily="66" charset="0"/>
              </a:rPr>
              <a:t>Sveučilište u C</a:t>
            </a:r>
            <a:r>
              <a:rPr lang="hr-HR" sz="3200" b="1" dirty="0">
                <a:latin typeface="Comic Sans MS" panose="030F0702030302020204" pitchFamily="66" charset="0"/>
                <a:ea typeface="Yu Mincho Demibold" panose="020B0400000000000000" pitchFamily="18" charset="-128"/>
              </a:rPr>
              <a:t>á</a:t>
            </a:r>
            <a:r>
              <a:rPr lang="hr-HR" sz="3200" b="1" dirty="0">
                <a:latin typeface="Comic Sans MS" panose="030F0702030302020204" pitchFamily="66" charset="0"/>
              </a:rPr>
              <a:t>dizu – doktorski studij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EB727-9A96-45B3-AF1B-FF337B91E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1800" dirty="0">
                <a:latin typeface="Comic Sans MS" panose="030F0702030302020204" pitchFamily="66" charset="0"/>
              </a:rPr>
              <a:t>Program doktorskog studija namijenjen je studentima koji su završili magistarski (diplomski) studij iz područja znanosti o tjelesnoj aktivnosti i sportu te zdravstvenih znanosti (prvostupnici medicine) na Sveučilištu u Cadizu. </a:t>
            </a:r>
          </a:p>
          <a:p>
            <a:pPr algn="just"/>
            <a:r>
              <a:rPr lang="hr-HR" sz="1800" dirty="0">
                <a:latin typeface="Comic Sans MS" panose="030F0702030302020204" pitchFamily="66" charset="0"/>
              </a:rPr>
              <a:t>Program mogu upisati i studenti s međunarodnih institucija što je regulirano posebnim propisima.</a:t>
            </a:r>
          </a:p>
          <a:p>
            <a:pPr algn="just"/>
            <a:r>
              <a:rPr lang="hr-HR" sz="1800" dirty="0">
                <a:latin typeface="Comic Sans MS" panose="030F0702030302020204" pitchFamily="66" charset="0"/>
              </a:rPr>
              <a:t>Područja istraživanja su: </a:t>
            </a:r>
          </a:p>
          <a:p>
            <a:pPr lvl="1" algn="just"/>
            <a:r>
              <a:rPr lang="hr-HR" dirty="0">
                <a:latin typeface="Comic Sans MS" panose="030F0702030302020204" pitchFamily="66" charset="0"/>
              </a:rPr>
              <a:t>Tjelesna aktivnost i zdravlje</a:t>
            </a:r>
          </a:p>
          <a:p>
            <a:pPr lvl="1" algn="just"/>
            <a:r>
              <a:rPr lang="hr-HR" dirty="0">
                <a:latin typeface="Comic Sans MS" panose="030F0702030302020204" pitchFamily="66" charset="0"/>
              </a:rPr>
              <a:t>Obrazovanje, osposobljavanje i rekreacija kroz tjelesnu aktivnost i sport</a:t>
            </a:r>
          </a:p>
          <a:p>
            <a:pPr algn="just"/>
            <a:r>
              <a:rPr lang="hr-HR" sz="1800" dirty="0">
                <a:latin typeface="Comic Sans MS" panose="030F0702030302020204" pitchFamily="66" charset="0"/>
              </a:rPr>
              <a:t> Studij traje od 4 godine (</a:t>
            </a:r>
            <a:r>
              <a:rPr lang="hr-HR" sz="1800" i="1" dirty="0">
                <a:latin typeface="Comic Sans MS" panose="030F0702030302020204" pitchFamily="66" charset="0"/>
              </a:rPr>
              <a:t>full time</a:t>
            </a:r>
            <a:r>
              <a:rPr lang="hr-HR" sz="1800" dirty="0">
                <a:latin typeface="Comic Sans MS" panose="030F0702030302020204" pitchFamily="66" charset="0"/>
              </a:rPr>
              <a:t>) do 7 godina (</a:t>
            </a:r>
            <a:r>
              <a:rPr lang="hr-HR" sz="1800" i="1" dirty="0">
                <a:latin typeface="Comic Sans MS" panose="030F0702030302020204" pitchFamily="66" charset="0"/>
              </a:rPr>
              <a:t>part time</a:t>
            </a:r>
            <a:r>
              <a:rPr lang="hr-HR" sz="1800" dirty="0">
                <a:latin typeface="Comic Sans MS" panose="030F0702030302020204" pitchFamily="66" charset="0"/>
              </a:rPr>
              <a:t>), a studenti se financiraju putem brojnih stipendija.</a:t>
            </a:r>
          </a:p>
        </p:txBody>
      </p:sp>
    </p:spTree>
    <p:extLst>
      <p:ext uri="{BB962C8B-B14F-4D97-AF65-F5344CB8AC3E}">
        <p14:creationId xmlns:p14="http://schemas.microsoft.com/office/powerpoint/2010/main" val="88238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A4721-609A-491A-9F8D-C4FE37BA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0942"/>
          </a:xfrm>
        </p:spPr>
        <p:txBody>
          <a:bodyPr/>
          <a:lstStyle/>
          <a:p>
            <a:r>
              <a:rPr lang="hr-HR" b="1" dirty="0">
                <a:latin typeface="Comic Sans MS" panose="030F0702030302020204" pitchFamily="66" charset="0"/>
              </a:rPr>
              <a:t>Zaključak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9730484-FAB1-4687-90E6-102D754F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6068"/>
            <a:ext cx="10515600" cy="505089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Boravak na Sveučilištu u Cadizu,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za sada je sigurno moj najdraži 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boravak u okviru programa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međunarodne razmjene prvenstveno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zbog gostoprimstva, informativnosti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i uslužnosti </a:t>
            </a:r>
            <a:r>
              <a:rPr lang="hr-HR" sz="2400" i="1" dirty="0">
                <a:latin typeface="Comic Sans MS" panose="030F0702030302020204" pitchFamily="66" charset="0"/>
              </a:rPr>
              <a:t>prof. Carmen Padilla</a:t>
            </a:r>
            <a:r>
              <a:rPr lang="hr-HR" sz="2400" dirty="0">
                <a:latin typeface="Comic Sans MS" panose="030F0702030302020204" pitchFamily="66" charset="0"/>
              </a:rPr>
              <a:t>,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Erasmus koordinatorice s UCA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koja je, iako na bolovanju zbog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slomljene noge našla vremena goste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r-HR" sz="2400" dirty="0">
                <a:latin typeface="Comic Sans MS" panose="030F0702030302020204" pitchFamily="66" charset="0"/>
              </a:rPr>
              <a:t>iz Splita.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0D306B-153E-4E98-8C70-124894799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681037"/>
            <a:ext cx="5120983" cy="562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3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9D7DBB-6815-4E8B-BAA4-6D9475410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482600"/>
            <a:ext cx="9728200" cy="569436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8D8C66-2B69-4907-8393-CCB44D7BE5E0}"/>
              </a:ext>
            </a:extLst>
          </p:cNvPr>
          <p:cNvSpPr/>
          <p:nvPr/>
        </p:nvSpPr>
        <p:spPr>
          <a:xfrm rot="20823193">
            <a:off x="3907898" y="1422697"/>
            <a:ext cx="35935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saludad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Graphic 3" descr="In love face outline with solid fill">
            <a:extLst>
              <a:ext uri="{FF2B5EF4-FFF2-40B4-BE49-F238E27FC236}">
                <a16:creationId xmlns:a16="http://schemas.microsoft.com/office/drawing/2014/main" id="{DCC1E910-C746-467C-8098-27330F8AC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12606" y="1236133"/>
            <a:ext cx="554566" cy="53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740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218</TotalTime>
  <Words>522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Yu Mincho Demibold</vt:lpstr>
      <vt:lpstr>Century Gothic</vt:lpstr>
      <vt:lpstr>Comic Sans MS</vt:lpstr>
      <vt:lpstr>Wingdings 3</vt:lpstr>
      <vt:lpstr>Slice</vt:lpstr>
      <vt:lpstr>SeaEU</vt:lpstr>
      <vt:lpstr>Uvod</vt:lpstr>
      <vt:lpstr>Fotografije</vt:lpstr>
      <vt:lpstr>Sveučilište u Cadizu – Universidad de Cádiz</vt:lpstr>
      <vt:lpstr> studijski programi</vt:lpstr>
      <vt:lpstr>Sveučilište u Cádizu – doktorski studij</vt:lpstr>
      <vt:lpstr>Zaključak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Marina Males</dc:creator>
  <cp:lastModifiedBy>Reviewer 1</cp:lastModifiedBy>
  <cp:revision>21</cp:revision>
  <dcterms:created xsi:type="dcterms:W3CDTF">2025-11-26T12:07:46Z</dcterms:created>
  <dcterms:modified xsi:type="dcterms:W3CDTF">2025-12-03T12:51:16Z</dcterms:modified>
</cp:coreProperties>
</file>