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7EC2-CA24-4A91-81AC-86209AF8F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AD522-E71A-4547-B478-1338A2410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AE15-1093-4B7A-8FC9-124CA817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3D12-1F24-4E21-A989-BA7F6197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E32B-F81B-4C9F-9600-EDDBF8C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132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BE17-E15B-4100-B294-85003AE2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337DE-7CE2-41D0-8265-7BC74BEF8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8E77-B85E-45E1-A81F-2C5C9DB5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6DFFA-028D-4924-A0D1-33DA23B5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DE17-C376-4BE0-858D-C6571F85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527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ADDDB-3F28-40CC-9692-D0FCCB6FA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18DA-7A2A-4A29-96A5-418299D90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6E3B-29F8-4A6E-A3E2-92EE64FD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0D0A-4265-419E-941F-9606C868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CD649-C24D-4CD4-8826-20C39D74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86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8050-FC64-45B7-A8FE-ADCF06E0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FF21-8FFE-4C7C-8F8C-F22C72DDB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5F81B-1E51-4FFA-B5E7-E0228D3C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54F1-EF3F-4BF5-8FA2-AE58AB11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81196-DC45-4C8C-BCB6-735DEEE2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57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4673-38CF-4724-9CC1-6FA87041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F10B2-4E2A-47D4-9E3A-8B2AA4A7D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4D8CA-2D34-46CB-B728-2A967FC3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3EFE7-10D1-4B23-B4B6-5770F2B3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DEAC3-EFA8-41EC-B5EF-84E1E253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34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C5C2-08C8-4E3D-AFC9-2290E05F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C3556-F27C-4783-87B6-3677711BE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EF7A2-EE40-40D8-9820-FC131B8A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67615-F061-4E57-8B2A-5CF06075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C6A65-5393-4086-AA7B-4201C992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A9FC0-E3F4-4A10-B285-5FDADBD4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0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202A-878D-445B-8586-BAA8A78C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19268-BD3F-41CE-9A1F-15C969C26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34A30-C96D-4977-9223-4A79013D2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8953B-509F-48A0-B85A-BF624154D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74269-6BC7-4210-8A41-BA7E2C6FE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D6C3B-811A-419B-B700-3B170B1B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A667A-9BCE-4655-990B-0723A4E2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050C2-7ADF-4F7B-896E-23EA1202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471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819D-BF8B-444D-A27E-ED9F2DE7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1D41C-C588-44C5-ADED-32572462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FF32C-DE7A-42DA-9F4E-A41D35FF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2FDF0-D40F-4968-A879-C3BDA084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01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B7E2F-61F1-4327-B8E0-F1FFB8A7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CE3B5-7E7F-4E08-B822-C5A6C883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0EB46-1569-4088-BCCC-0AABE79C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86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EA85-9259-4879-A43B-38766DC0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4F684-DFF8-4D14-9FC7-767ADDA9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6A1EE-C493-4E66-8D5D-A26D0A2BE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A6F59-169D-44D5-8BD2-19C60C0F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00349-EFA7-4623-AB0A-260C8380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2B143-72BC-411B-96E0-8FB1A0B4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619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882D-15BB-42B2-9867-F8C18962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CE5BC-393C-436C-BE89-C1342D044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0D6DC-E5B1-4284-BB45-BD3ADFBF7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A927A-0769-4594-B0BD-388A7D15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66370-A6C6-4DA0-816C-42756B70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09092-F9B3-42A3-B113-1C9D5A8F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78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34B644-156A-4C67-8EFD-B475B226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9F65-F279-4AA8-A9AB-11FC1B104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DE25-0A72-4AC1-BCF6-DB91D8A74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40884-90E0-4C01-958D-41C25804CA8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C8B52-BC73-4800-8263-B7FF816BE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E5013-48A2-49FE-9F9F-F0CE3F6F9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9FB8-7643-40C2-B348-D2E8C8C3B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157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I (Academic Programs International): Cadiz - Universidad de Cadiz">
            <a:extLst>
              <a:ext uri="{FF2B5EF4-FFF2-40B4-BE49-F238E27FC236}">
                <a16:creationId xmlns:a16="http://schemas.microsoft.com/office/drawing/2014/main" id="{AC22704C-4E5F-4D02-8393-7A1415C3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68ADD9-0FDB-4424-A46B-04CC25086026}"/>
              </a:ext>
            </a:extLst>
          </p:cNvPr>
          <p:cNvSpPr txBox="1"/>
          <p:nvPr/>
        </p:nvSpPr>
        <p:spPr>
          <a:xfrm>
            <a:off x="6096000" y="341129"/>
            <a:ext cx="571051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STAFF WEEK – CADIZ</a:t>
            </a:r>
          </a:p>
          <a:p>
            <a:pPr algn="ctr"/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21.10. – 23.10. 2025. </a:t>
            </a:r>
          </a:p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Exchanging experiences and good practices on leadership and management of HEI’s administrative staff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1C087-3180-48BD-8839-0613253D3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747" y="5564371"/>
            <a:ext cx="42957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5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I (Academic Programs International): Cadiz - Universidad de Cadiz">
            <a:extLst>
              <a:ext uri="{FF2B5EF4-FFF2-40B4-BE49-F238E27FC236}">
                <a16:creationId xmlns:a16="http://schemas.microsoft.com/office/drawing/2014/main" id="{E8FFF060-A120-4268-B9BD-EEC0CE8A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96FE12-8F77-4E9F-931E-76715330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SCHEDULE </a:t>
            </a:r>
            <a:r>
              <a:rPr lang="en-GB" dirty="0"/>
              <a:t>Day 1 - Tuesday, October 21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ED5B26-D294-4DA2-BC01-A1F7E029A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9:00 - Registration</a:t>
            </a:r>
            <a:endParaRPr lang="hr-HR" dirty="0"/>
          </a:p>
          <a:p>
            <a:r>
              <a:rPr lang="en-GB" dirty="0"/>
              <a:t>9:30 - Welcome </a:t>
            </a:r>
            <a:endParaRPr lang="hr-HR" dirty="0"/>
          </a:p>
          <a:p>
            <a:r>
              <a:rPr lang="en-GB" dirty="0"/>
              <a:t>Rector – Prof. </a:t>
            </a:r>
            <a:r>
              <a:rPr lang="en-GB" dirty="0" err="1"/>
              <a:t>Casimiro</a:t>
            </a:r>
            <a:r>
              <a:rPr lang="en-GB" dirty="0"/>
              <a:t> </a:t>
            </a:r>
            <a:r>
              <a:rPr lang="en-GB" dirty="0" err="1"/>
              <a:t>Mantell</a:t>
            </a:r>
            <a:endParaRPr lang="hr-HR" dirty="0"/>
          </a:p>
          <a:p>
            <a:r>
              <a:rPr lang="en-GB" dirty="0"/>
              <a:t>9:45 – Session 1. </a:t>
            </a:r>
            <a:r>
              <a:rPr lang="en-GB" i="1" dirty="0"/>
              <a:t>The importance of internationalisation of administrative staff </a:t>
            </a:r>
            <a:endParaRPr lang="hr-HR" dirty="0"/>
          </a:p>
          <a:p>
            <a:r>
              <a:rPr lang="en-GB" dirty="0"/>
              <a:t>Vice-Rectorate for Internationalisation</a:t>
            </a:r>
            <a:endParaRPr lang="hr-HR" dirty="0"/>
          </a:p>
          <a:p>
            <a:r>
              <a:rPr lang="en-GB" dirty="0"/>
              <a:t>10.30 – Group photo and coffee break</a:t>
            </a:r>
            <a:endParaRPr lang="hr-HR" dirty="0"/>
          </a:p>
          <a:p>
            <a:r>
              <a:rPr lang="en-GB" dirty="0"/>
              <a:t>11.15 – Session 2. </a:t>
            </a:r>
            <a:r>
              <a:rPr lang="en-GB" i="1" dirty="0"/>
              <a:t>Knowing oneself: an unresolved challenge for self-development?</a:t>
            </a:r>
            <a:r>
              <a:rPr lang="en-GB" dirty="0"/>
              <a:t> </a:t>
            </a:r>
            <a:endParaRPr lang="hr-HR" dirty="0"/>
          </a:p>
          <a:p>
            <a:r>
              <a:rPr lang="en-GB" dirty="0" err="1"/>
              <a:t>Arancha</a:t>
            </a:r>
            <a:r>
              <a:rPr lang="en-GB" dirty="0"/>
              <a:t> Roca and Macarena López</a:t>
            </a:r>
            <a:endParaRPr lang="hr-HR" dirty="0"/>
          </a:p>
          <a:p>
            <a:r>
              <a:rPr lang="en-GB" dirty="0"/>
              <a:t>12.00 – Session 3. </a:t>
            </a:r>
            <a:r>
              <a:rPr lang="en-GB" i="1" dirty="0"/>
              <a:t>Self-control and self-motivation: the foundation of professional competence development. Is it feasible in our work environments?</a:t>
            </a:r>
            <a:r>
              <a:rPr lang="en-GB" dirty="0"/>
              <a:t> </a:t>
            </a:r>
            <a:endParaRPr lang="hr-HR" dirty="0"/>
          </a:p>
          <a:p>
            <a:r>
              <a:rPr lang="en-GB" dirty="0" err="1"/>
              <a:t>Arancha</a:t>
            </a:r>
            <a:r>
              <a:rPr lang="en-GB" dirty="0"/>
              <a:t> Roca and Macarena López</a:t>
            </a:r>
            <a:endParaRPr lang="hr-HR" dirty="0"/>
          </a:p>
          <a:p>
            <a:r>
              <a:rPr lang="en-GB" dirty="0"/>
              <a:t>13.00 – Lunch (provided)</a:t>
            </a:r>
            <a:endParaRPr lang="hr-HR" dirty="0"/>
          </a:p>
          <a:p>
            <a:r>
              <a:rPr lang="en-GB" dirty="0"/>
              <a:t>14.00 – Campus Cádiz tour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877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I (Academic Programs International): Cadiz - Universidad de Cadiz">
            <a:extLst>
              <a:ext uri="{FF2B5EF4-FFF2-40B4-BE49-F238E27FC236}">
                <a16:creationId xmlns:a16="http://schemas.microsoft.com/office/drawing/2014/main" id="{E8FFF060-A120-4268-B9BD-EEC0CE8A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96FE12-8F77-4E9F-931E-76715330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SCHEDULE </a:t>
            </a:r>
            <a:r>
              <a:rPr lang="en-GB" dirty="0"/>
              <a:t>Day </a:t>
            </a:r>
            <a:r>
              <a:rPr lang="hr-HR" dirty="0"/>
              <a:t>2</a:t>
            </a:r>
            <a:r>
              <a:rPr lang="en-GB" dirty="0"/>
              <a:t> - Wednesday, October 22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ED5B26-D294-4DA2-BC01-A1F7E029A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9:15 - Registration</a:t>
            </a:r>
            <a:endParaRPr lang="hr-HR" sz="2000" dirty="0"/>
          </a:p>
          <a:p>
            <a:r>
              <a:rPr lang="en-GB" sz="2000" dirty="0"/>
              <a:t>9:30 - Session 4. </a:t>
            </a:r>
            <a:r>
              <a:rPr lang="en-GB" sz="2000" i="1" dirty="0"/>
              <a:t>Professional competence: how do I design my action plan for development?</a:t>
            </a:r>
            <a:r>
              <a:rPr lang="en-GB" sz="2000" dirty="0"/>
              <a:t> </a:t>
            </a:r>
            <a:endParaRPr lang="hr-HR" sz="2000" dirty="0"/>
          </a:p>
          <a:p>
            <a:r>
              <a:rPr lang="en-GB" sz="2000" dirty="0" err="1"/>
              <a:t>Arancha</a:t>
            </a:r>
            <a:r>
              <a:rPr lang="en-GB" sz="2000" dirty="0"/>
              <a:t> Roca and Macarena López</a:t>
            </a:r>
            <a:endParaRPr lang="hr-HR" sz="2000" dirty="0"/>
          </a:p>
          <a:p>
            <a:r>
              <a:rPr lang="en-GB" sz="2000" dirty="0"/>
              <a:t>10.30 – Coffee break.</a:t>
            </a:r>
            <a:endParaRPr lang="hr-HR" sz="2000" dirty="0"/>
          </a:p>
          <a:p>
            <a:r>
              <a:rPr lang="en-GB" sz="2000" dirty="0"/>
              <a:t>11.00 – Session 5</a:t>
            </a:r>
            <a:r>
              <a:rPr lang="en-GB" sz="2000" i="1" dirty="0"/>
              <a:t>. Psychosocial risks, organizational climate, and mental and occupational health</a:t>
            </a:r>
            <a:r>
              <a:rPr lang="en-GB" sz="2000" dirty="0"/>
              <a:t> </a:t>
            </a:r>
            <a:endParaRPr lang="hr-HR" sz="2000" dirty="0"/>
          </a:p>
          <a:p>
            <a:r>
              <a:rPr lang="en-GB" sz="2000" dirty="0"/>
              <a:t>Silvia González and Antonio Zayas</a:t>
            </a:r>
            <a:endParaRPr lang="hr-HR" sz="2000" dirty="0"/>
          </a:p>
          <a:p>
            <a:r>
              <a:rPr lang="en-GB" sz="2000" dirty="0"/>
              <a:t>12.00 –   Presentations by all SEA-EU partners:</a:t>
            </a:r>
            <a:endParaRPr lang="hr-HR" sz="2000" dirty="0"/>
          </a:p>
          <a:p>
            <a:r>
              <a:rPr lang="en-GB" sz="2000" dirty="0"/>
              <a:t>What is being done to develop HR administrative Staff within our HEIs (max. 10 minutes per partner) </a:t>
            </a:r>
            <a:endParaRPr lang="hr-HR" sz="2000" dirty="0"/>
          </a:p>
          <a:p>
            <a:r>
              <a:rPr lang="en-GB" sz="2000" dirty="0"/>
              <a:t>14.00 – Lunch (provided)</a:t>
            </a:r>
            <a:endParaRPr lang="hr-HR" sz="2000" dirty="0"/>
          </a:p>
          <a:p>
            <a:r>
              <a:rPr lang="en-GB" sz="2000" dirty="0"/>
              <a:t>1</a:t>
            </a:r>
            <a:r>
              <a:rPr lang="hr-HR" sz="2000" dirty="0"/>
              <a:t>8</a:t>
            </a:r>
            <a:r>
              <a:rPr lang="en-GB" sz="2000" dirty="0"/>
              <a:t>.00 – Guided sightseeing tour of Cádiz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8045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I (Academic Programs International): Cadiz - Universidad de Cadiz">
            <a:extLst>
              <a:ext uri="{FF2B5EF4-FFF2-40B4-BE49-F238E27FC236}">
                <a16:creationId xmlns:a16="http://schemas.microsoft.com/office/drawing/2014/main" id="{E8FFF060-A120-4268-B9BD-EEC0CE8A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96FE12-8F77-4E9F-931E-76715330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SCHEDULE </a:t>
            </a:r>
            <a:r>
              <a:rPr lang="en-GB" dirty="0"/>
              <a:t>Day </a:t>
            </a:r>
            <a:r>
              <a:rPr lang="hr-HR" dirty="0"/>
              <a:t>3</a:t>
            </a:r>
            <a:r>
              <a:rPr lang="en-GB" dirty="0"/>
              <a:t> - Thursday, October 23rd 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ED5B26-D294-4DA2-BC01-A1F7E029A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9:15 - Registration</a:t>
            </a:r>
          </a:p>
          <a:p>
            <a:r>
              <a:rPr lang="en-GB" sz="2000" dirty="0"/>
              <a:t>9:30 - Session 6. The horizontal professional career model of the Andalusian public universities, </a:t>
            </a:r>
          </a:p>
          <a:p>
            <a:r>
              <a:rPr lang="en-GB" sz="2000" dirty="0"/>
              <a:t>Enrique </a:t>
            </a:r>
            <a:r>
              <a:rPr lang="en-GB" sz="2000" dirty="0" err="1"/>
              <a:t>Leganés</a:t>
            </a:r>
            <a:endParaRPr lang="en-GB" sz="2000" dirty="0"/>
          </a:p>
          <a:p>
            <a:r>
              <a:rPr lang="en-GB" sz="2000" dirty="0"/>
              <a:t>10.30 – Coffee break.</a:t>
            </a:r>
          </a:p>
          <a:p>
            <a:r>
              <a:rPr lang="en-GB" sz="2000" dirty="0"/>
              <a:t>11.00 – Session 7. The performance assessment model for Andalusian public universities </a:t>
            </a:r>
          </a:p>
          <a:p>
            <a:r>
              <a:rPr lang="en-GB" sz="2000" dirty="0"/>
              <a:t>Patricia </a:t>
            </a:r>
            <a:r>
              <a:rPr lang="en-GB" sz="2000" dirty="0" err="1"/>
              <a:t>Revuelta</a:t>
            </a:r>
            <a:r>
              <a:rPr lang="en-GB" sz="2000" dirty="0"/>
              <a:t> and Juan Marrero</a:t>
            </a:r>
          </a:p>
          <a:p>
            <a:r>
              <a:rPr lang="en-GB" sz="2000" dirty="0"/>
              <a:t>12.00 –   Session 8. Measuring job satisfaction as a tool for improvement, </a:t>
            </a:r>
          </a:p>
          <a:p>
            <a:r>
              <a:rPr lang="en-GB" sz="2000" dirty="0"/>
              <a:t>Elena García and Juan Marrero</a:t>
            </a:r>
          </a:p>
          <a:p>
            <a:r>
              <a:rPr lang="en-GB" sz="2000" dirty="0"/>
              <a:t>13.00 - Closing remarks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392626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I (Academic Programs International): Cadiz - Universidad de Cadiz">
            <a:extLst>
              <a:ext uri="{FF2B5EF4-FFF2-40B4-BE49-F238E27FC236}">
                <a16:creationId xmlns:a16="http://schemas.microsoft.com/office/drawing/2014/main" id="{E8FFF060-A120-4268-B9BD-EEC0CE8A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96FE12-8F77-4E9F-931E-76715330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CONTACT PERSONS:</a:t>
            </a:r>
            <a:r>
              <a:rPr lang="en-GB" dirty="0"/>
              <a:t> 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ED5B26-D294-4DA2-BC01-A1F7E029A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Elena García</a:t>
            </a:r>
            <a:r>
              <a:rPr lang="hr-HR" sz="3600" dirty="0"/>
              <a:t> </a:t>
            </a:r>
            <a:r>
              <a:rPr lang="hr-HR" sz="3600" dirty="0" err="1"/>
              <a:t>Pérez</a:t>
            </a:r>
            <a:r>
              <a:rPr lang="hr-HR" sz="3600" dirty="0"/>
              <a:t>- elena.garciaperez@uca.es</a:t>
            </a:r>
            <a:r>
              <a:rPr lang="en-GB" sz="3600" dirty="0"/>
              <a:t> </a:t>
            </a:r>
            <a:endParaRPr lang="hr-HR" sz="3600" dirty="0"/>
          </a:p>
          <a:p>
            <a:r>
              <a:rPr lang="en-GB" sz="3600" dirty="0"/>
              <a:t>Juan Marrero Torres</a:t>
            </a:r>
            <a:r>
              <a:rPr lang="hr-HR" sz="3600" dirty="0"/>
              <a:t> - juan.marrero@uca.es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515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I (Academic Programs International): Cadiz - Universidad de Cadiz">
            <a:extLst>
              <a:ext uri="{FF2B5EF4-FFF2-40B4-BE49-F238E27FC236}">
                <a16:creationId xmlns:a16="http://schemas.microsoft.com/office/drawing/2014/main" id="{E8FFF060-A120-4268-B9BD-EEC0CE8A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F8A8B7-3D8A-4E31-A10C-21A000DF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99" y="444118"/>
            <a:ext cx="2625919" cy="86473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/>
              <a:t>LECTURES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65CA7-C845-4DAE-B0CF-52003859B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7" y="3120444"/>
            <a:ext cx="3375186" cy="27126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867AC6-5022-4822-A07A-F95F6CF04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13463" r="15854" b="32681"/>
          <a:stretch/>
        </p:blipFill>
        <p:spPr>
          <a:xfrm>
            <a:off x="4733208" y="409949"/>
            <a:ext cx="2868863" cy="42516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C2F9C8-17F4-49CE-8C38-DAAE28A7F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394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25D69-B061-4478-B1DD-B2BB3EBBC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A87AC3-73C4-4E72-BC78-36FFE7D4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2390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B65C83-99FA-4935-B833-C4F0C5EAD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3711947"/>
            <a:ext cx="4939553" cy="2778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DEB438-4AE9-4932-99EC-6D37D4B6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16" y="330417"/>
            <a:ext cx="2625919" cy="86473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/>
              <a:t>LECTURES</a:t>
            </a:r>
          </a:p>
        </p:txBody>
      </p:sp>
    </p:spTree>
    <p:extLst>
      <p:ext uri="{BB962C8B-B14F-4D97-AF65-F5344CB8AC3E}">
        <p14:creationId xmlns:p14="http://schemas.microsoft.com/office/powerpoint/2010/main" val="185455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46C2AF-AA58-4CFB-8DE0-4ADE9557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0868F28-1D9A-4236-B60F-5CB0878C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99" y="444118"/>
            <a:ext cx="3316201" cy="864731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dirty="0"/>
              <a:t>IMPRESSIONES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DC395-FF56-4B10-A2C1-1C576C044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06" y="0"/>
            <a:ext cx="1703294" cy="22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50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332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SCHEDULE Day 1 - Tuesday, October 21</vt:lpstr>
      <vt:lpstr>SCHEDULE Day 2 - Wednesday, October 22</vt:lpstr>
      <vt:lpstr>SCHEDULE Day 3 - Thursday, October 23rd </vt:lpstr>
      <vt:lpstr>CONTACT PERSONS: </vt:lpstr>
      <vt:lpstr>LECTURES</vt:lpstr>
      <vt:lpstr>LECTURES</vt:lpstr>
      <vt:lpstr>IMPRESSIONES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</dc:creator>
  <cp:lastModifiedBy>Reviewer 1</cp:lastModifiedBy>
  <cp:revision>5</cp:revision>
  <dcterms:created xsi:type="dcterms:W3CDTF">2025-10-27T12:40:52Z</dcterms:created>
  <dcterms:modified xsi:type="dcterms:W3CDTF">2025-11-04T10:32:23Z</dcterms:modified>
</cp:coreProperties>
</file>