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A3D4-1905-44AC-8E7E-4E95E93F1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EC4B0-2040-4618-AF9D-F89745FA0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DCDC2-C700-4016-BDE0-7E5F3701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93AD5-C433-4D92-99B3-F1CE01E4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3D98B-4089-4883-9375-D3BAF4FC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673E9-3FFE-4A05-8035-6C7D3BE1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D2843-8B02-4D88-99BF-430AD48CC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C596-0A58-4B12-8E6A-AE72BBA1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23B03-4A04-446A-A29D-926F2AF1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71A92-08EF-4F02-9B3D-ED434DBD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B9745-AC75-4C0F-B1B6-4928A640D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DC6BB-EEFB-4B9C-AF2C-A9240CA76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0C16C-D8D8-412B-8EB5-8C2A1B2E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43CB9-26DF-4357-9EC1-4FBA55C2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2955A-879B-4CFF-BC2A-7AC0F178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0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D915-9A60-4A57-BBC0-DF69079B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50A1-0B3D-4D64-B7B9-28857F503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AE5AC-04F4-495A-9A23-24560209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2F209-F276-4079-BFCE-F596CB98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4B45-3207-44C9-99CA-1DEDA021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083AB-0048-4FCE-A8E7-A90E3A6E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7B826-6919-4855-8F5F-62E77AE95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ABBA6-216B-4F75-AFE3-6264C9BA3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70917-46C3-4B9C-845D-A7CB9A73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2CD4-0D84-4304-BC16-A951998F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E3E9-C01B-40C7-B437-132C9AC6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BCF0F-DCAD-4C63-A8E6-6AF3D3CFF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FD481-EA90-4928-AF85-3AF466BD1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3B3B4-F27D-4F3E-A09B-0AEFAC52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85B21-4D98-4C5A-A8C2-0C19AF10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2C5BE-B48C-4C0F-8BE2-02A5B271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5C3A-0660-452B-BE41-6B721020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028AA-2AE6-4706-B8F7-2608836A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65E57-E771-41EA-B92E-BD4636094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C7AC-C1B7-44C3-86F2-EACEDFB00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B4DC7-5C35-4827-A57F-E09C4143A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B43B5-4A5F-4CB0-BC59-74A9CC68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4D9E5-26BC-4A9D-9B75-6602E146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47A6A5-0FCB-47A5-A60D-AE5E743E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833F-87FE-493A-8314-288F60B6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E4B6C-F82D-4082-BDEA-9D025D07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4E1EA-4FEB-42DC-ACE9-E7789C0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EFCCA-9663-4DD5-8847-7CFE19BE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4B791-67D9-4BC4-942F-45D6D7C45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EE61-3FE2-4093-AE93-38750529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E4BED-0589-48B4-AD02-CEFF9F73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7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128E-6142-470A-A6BB-CAF29CD6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CB62-2267-4147-A63D-801B37CF1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BD0B8-69E2-4D38-B6C1-CB9B63D7B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E75CD-4566-4109-BC43-57FB23FC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6A837-C0E7-4BD9-A1CA-72BEC050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778A-E28C-4073-B3C6-CDC2F79F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079B-2EBC-4798-BA61-4FDA9CA1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CB1D1-13C4-4315-971D-B89D1D8A8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FE9FB-4C2C-46E5-9018-DD38F95CD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8E11-7356-4267-BF90-20900039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06E92-80E2-46F0-A100-C46286FE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D7FB7-6329-48EF-ACDC-6EA44E83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3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1C091-D410-432D-B6F1-9FE9BFDD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4975-29D1-433E-8344-E2B3C976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941C8-B90E-49AF-AA06-81325861E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8197-ED1B-47DD-B74A-639B1F4FC1D2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16C30-E7E7-4C80-A23D-16506E020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AC1DF-13CD-4316-A3A4-B2B889F58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6CD1F-04CC-45FA-9AD9-7075850EA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1942-DD7F-4B5C-8078-1D7D568B3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976" y="583539"/>
            <a:ext cx="10854047" cy="2387600"/>
          </a:xfrm>
        </p:spPr>
        <p:txBody>
          <a:bodyPr>
            <a:noAutofit/>
          </a:bodyPr>
          <a:lstStyle/>
          <a:p>
            <a:r>
              <a:rPr lang="en-US" sz="4400" dirty="0"/>
              <a:t>Staff Week in </a:t>
            </a:r>
            <a:br>
              <a:rPr lang="hr-HR" sz="4400" dirty="0"/>
            </a:br>
            <a:r>
              <a:rPr lang="en-US" sz="4400" dirty="0"/>
              <a:t>Pedagogical and Social Innovation</a:t>
            </a:r>
            <a:br>
              <a:rPr lang="en-US" sz="4400" dirty="0"/>
            </a:br>
            <a:r>
              <a:rPr lang="en-US" sz="4400" dirty="0"/>
              <a:t>joining Higher Education and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40E1E-0CF1-48F4-8045-E667F3B2E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870" y="3647210"/>
            <a:ext cx="9144000" cy="2147948"/>
          </a:xfrm>
        </p:spPr>
        <p:txBody>
          <a:bodyPr>
            <a:normAutofit/>
          </a:bodyPr>
          <a:lstStyle/>
          <a:p>
            <a:r>
              <a:rPr lang="pt-BR" dirty="0"/>
              <a:t>Universidade do Algarve</a:t>
            </a:r>
          </a:p>
          <a:p>
            <a:r>
              <a:rPr lang="pt-BR" dirty="0"/>
              <a:t>Campus da Penha</a:t>
            </a:r>
          </a:p>
          <a:p>
            <a:r>
              <a:rPr lang="pt-BR" dirty="0"/>
              <a:t>Instituto de Engenharia (ISE)</a:t>
            </a:r>
            <a:endParaRPr lang="hr-HR" dirty="0"/>
          </a:p>
          <a:p>
            <a:r>
              <a:rPr lang="hr-HR" dirty="0"/>
              <a:t>Faro, Portugal,</a:t>
            </a:r>
            <a:r>
              <a:rPr lang="en-US" dirty="0"/>
              <a:t>14, </a:t>
            </a:r>
            <a:r>
              <a:rPr lang="hr-HR" dirty="0"/>
              <a:t>-</a:t>
            </a:r>
            <a:r>
              <a:rPr lang="en-US" dirty="0"/>
              <a:t>17 October</a:t>
            </a:r>
            <a:r>
              <a:rPr lang="hr-HR" dirty="0"/>
              <a:t> </a:t>
            </a:r>
            <a:r>
              <a:rPr lang="en-US" dirty="0"/>
              <a:t>202</a:t>
            </a:r>
            <a:r>
              <a:rPr lang="hr-HR" dirty="0"/>
              <a:t>5 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9BBC4-CF2C-47C6-8168-93D274333F29}"/>
              </a:ext>
            </a:extLst>
          </p:cNvPr>
          <p:cNvSpPr txBox="1"/>
          <p:nvPr/>
        </p:nvSpPr>
        <p:spPr>
          <a:xfrm>
            <a:off x="7802088" y="5679498"/>
            <a:ext cx="3610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Participant: </a:t>
            </a:r>
            <a:r>
              <a:rPr lang="hr-HR" b="1" dirty="0" err="1"/>
              <a:t>Assoc.prof.Mia</a:t>
            </a:r>
            <a:r>
              <a:rPr lang="hr-HR" b="1" dirty="0"/>
              <a:t> Perić, </a:t>
            </a:r>
            <a:r>
              <a:rPr lang="hr-HR" b="1" dirty="0" err="1"/>
              <a:t>Faculty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Kinesiology</a:t>
            </a:r>
            <a:endParaRPr lang="hr-HR" b="1" dirty="0"/>
          </a:p>
          <a:p>
            <a:r>
              <a:rPr lang="hr-HR" b="1" dirty="0"/>
              <a:t>University </a:t>
            </a:r>
            <a:r>
              <a:rPr lang="hr-HR" b="1" dirty="0" err="1"/>
              <a:t>of</a:t>
            </a:r>
            <a:r>
              <a:rPr lang="hr-HR" b="1" dirty="0"/>
              <a:t> Split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035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3FFE-69AA-49D1-B040-435167F4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153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Day</a:t>
            </a:r>
            <a:r>
              <a:rPr lang="hr-HR" dirty="0"/>
              <a:t> 3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0AA284-5ECB-48E1-8364-A84F7153B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29" y="3331554"/>
            <a:ext cx="4215095" cy="3161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F8EB3-0992-40A9-AD8D-CC70BEDF6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31" b="18113"/>
          <a:stretch/>
        </p:blipFill>
        <p:spPr>
          <a:xfrm>
            <a:off x="4037116" y="3181087"/>
            <a:ext cx="3225973" cy="3462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12AA2-AC49-4544-98BC-0D3B19DA9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" y="1732554"/>
            <a:ext cx="3082579" cy="4110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AC0CD-139B-4A76-9275-8943A9DBE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28" y="-168740"/>
            <a:ext cx="4215096" cy="31613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743B63-4C3C-4594-A411-5AEDA6F0A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50" y="49502"/>
            <a:ext cx="3924107" cy="29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8C27-109C-4638-A5B5-8215F8F8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Programe </a:t>
            </a:r>
            <a:r>
              <a:rPr lang="hr-HR" dirty="0" err="1"/>
              <a:t>day</a:t>
            </a:r>
            <a:r>
              <a:rPr lang="hr-HR" dirty="0"/>
              <a:t>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CD9D-BDAE-4E12-AFF5-56E0CF6F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6212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Experiences and</a:t>
            </a:r>
            <a:r>
              <a:rPr lang="hr-HR" b="1" dirty="0"/>
              <a:t> </a:t>
            </a:r>
            <a:r>
              <a:rPr lang="en-US" b="1" dirty="0"/>
              <a:t>Activities on</a:t>
            </a:r>
            <a:r>
              <a:rPr lang="hr-HR" b="1" dirty="0"/>
              <a:t> </a:t>
            </a:r>
            <a:r>
              <a:rPr lang="en-US" b="1" dirty="0"/>
              <a:t>Pedagogical and</a:t>
            </a:r>
            <a:r>
              <a:rPr lang="hr-HR" b="1" dirty="0"/>
              <a:t> </a:t>
            </a:r>
            <a:r>
              <a:rPr lang="en-US" b="1" dirty="0"/>
              <a:t>Social Innovation</a:t>
            </a:r>
            <a:endParaRPr lang="hr-HR" b="1" dirty="0"/>
          </a:p>
          <a:p>
            <a:endParaRPr lang="hr-HR" dirty="0"/>
          </a:p>
          <a:p>
            <a:r>
              <a:rPr lang="en-US" dirty="0"/>
              <a:t>9:00-10:30m Family Management of SMEs –</a:t>
            </a:r>
            <a:r>
              <a:rPr lang="en-US" dirty="0" err="1"/>
              <a:t>Telma</a:t>
            </a:r>
            <a:r>
              <a:rPr lang="en-US" dirty="0"/>
              <a:t> Correia (ESGHT, </a:t>
            </a:r>
            <a:r>
              <a:rPr lang="en-US" dirty="0" err="1"/>
              <a:t>UAlg</a:t>
            </a:r>
            <a:r>
              <a:rPr lang="en-US" dirty="0"/>
              <a:t>) &amp;</a:t>
            </a:r>
          </a:p>
          <a:p>
            <a:r>
              <a:rPr lang="en-US" dirty="0"/>
              <a:t>Sandra </a:t>
            </a:r>
            <a:r>
              <a:rPr lang="en-US" dirty="0" err="1"/>
              <a:t>Rebelo</a:t>
            </a:r>
            <a:r>
              <a:rPr lang="en-US" dirty="0"/>
              <a:t> (ESGHT, </a:t>
            </a:r>
            <a:r>
              <a:rPr lang="en-US" dirty="0" err="1"/>
              <a:t>CiTUR</a:t>
            </a:r>
            <a:r>
              <a:rPr lang="en-US" dirty="0"/>
              <a:t>, </a:t>
            </a:r>
            <a:r>
              <a:rPr lang="en-US" dirty="0" err="1"/>
              <a:t>UAlg</a:t>
            </a:r>
            <a:r>
              <a:rPr lang="en-US" dirty="0"/>
              <a:t>)</a:t>
            </a:r>
          </a:p>
          <a:p>
            <a:r>
              <a:rPr lang="en-US" dirty="0"/>
              <a:t>10:30-11:00 coffee-break</a:t>
            </a:r>
            <a:endParaRPr lang="hr-HR" dirty="0"/>
          </a:p>
          <a:p>
            <a:r>
              <a:rPr lang="en-US" dirty="0"/>
              <a:t>11:00-12:30 Innovative Participatory Methodologies –</a:t>
            </a:r>
            <a:r>
              <a:rPr lang="en-US" dirty="0" err="1"/>
              <a:t>Vânia</a:t>
            </a:r>
            <a:r>
              <a:rPr lang="en-US" dirty="0"/>
              <a:t> Martins (OFICINA)</a:t>
            </a:r>
          </a:p>
          <a:p>
            <a:r>
              <a:rPr lang="en-US" dirty="0"/>
              <a:t>12:30-14:00 lunch</a:t>
            </a:r>
          </a:p>
          <a:p>
            <a:r>
              <a:rPr lang="en-US" dirty="0"/>
              <a:t>14:00-15:00 Childhood, the academia and community – Vanda Correia (ESEC,</a:t>
            </a:r>
          </a:p>
          <a:p>
            <a:r>
              <a:rPr lang="en-US" dirty="0" err="1"/>
              <a:t>UAlg</a:t>
            </a:r>
            <a:r>
              <a:rPr lang="en-US" dirty="0"/>
              <a:t>)</a:t>
            </a:r>
          </a:p>
          <a:p>
            <a:r>
              <a:rPr lang="en-US" dirty="0"/>
              <a:t>15:00-16:00 Participatory Budgeting at the University of Algarve – António</a:t>
            </a:r>
          </a:p>
          <a:p>
            <a:r>
              <a:rPr lang="en-US" dirty="0"/>
              <a:t>Fragoso (CEAD, FCHS, </a:t>
            </a:r>
            <a:r>
              <a:rPr lang="en-US" dirty="0" err="1"/>
              <a:t>UAlg</a:t>
            </a:r>
            <a:r>
              <a:rPr lang="en-US" dirty="0"/>
              <a:t>, SEA-EU team)</a:t>
            </a:r>
          </a:p>
          <a:p>
            <a:r>
              <a:rPr lang="en-US" dirty="0"/>
              <a:t>16:00-16:30 coffee-break</a:t>
            </a:r>
          </a:p>
          <a:p>
            <a:r>
              <a:rPr lang="en-US" dirty="0"/>
              <a:t>16:30m-18:00 Conclusions and thinking about the future</a:t>
            </a:r>
          </a:p>
        </p:txBody>
      </p:sp>
    </p:spTree>
    <p:extLst>
      <p:ext uri="{BB962C8B-B14F-4D97-AF65-F5344CB8AC3E}">
        <p14:creationId xmlns:p14="http://schemas.microsoft.com/office/powerpoint/2010/main" val="1145328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A10C-C55A-4D7A-98AA-E4074531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/>
          <a:lstStyle/>
          <a:p>
            <a:r>
              <a:rPr lang="hr-HR" dirty="0" err="1"/>
              <a:t>Day</a:t>
            </a:r>
            <a:r>
              <a:rPr lang="hr-HR" dirty="0"/>
              <a:t> 4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9B0A4D-078F-490C-BF97-B87DB5EAA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8632"/>
            <a:ext cx="580178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56C73E-731F-4138-B601-D8E29029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73" y="1438632"/>
            <a:ext cx="3364778" cy="44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14C0-7C24-44EB-A00F-F088BC69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</p:spPr>
        <p:txBody>
          <a:bodyPr/>
          <a:lstStyle/>
          <a:p>
            <a:r>
              <a:rPr lang="hr-HR" dirty="0" err="1"/>
              <a:t>Leisure</a:t>
            </a:r>
            <a:r>
              <a:rPr lang="hr-HR" dirty="0"/>
              <a:t> time: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CD1E2-3CEC-44DB-8D3B-26772C013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0215"/>
            <a:ext cx="5208664" cy="3906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78ADD-8625-4758-8817-60D018F12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09" y="2170214"/>
            <a:ext cx="5208663" cy="39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4D87C-6548-4405-BB37-5B98C076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76" y="3274580"/>
            <a:ext cx="10515600" cy="1325563"/>
          </a:xfrm>
        </p:spPr>
        <p:txBody>
          <a:bodyPr/>
          <a:lstStyle/>
          <a:p>
            <a:r>
              <a:rPr lang="hr-HR" dirty="0" err="1"/>
              <a:t>Participating</a:t>
            </a:r>
            <a:r>
              <a:rPr lang="hr-HR" dirty="0"/>
              <a:t> </a:t>
            </a:r>
            <a:r>
              <a:rPr lang="hr-HR" dirty="0" err="1"/>
              <a:t>Universities</a:t>
            </a:r>
            <a:r>
              <a:rPr lang="hr-HR" dirty="0"/>
              <a:t>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E119B-36B7-47F7-B6C7-642164FC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6" y="4310824"/>
            <a:ext cx="10854047" cy="1413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2DB70-0913-4DB5-99C2-21CC7457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2" y="734044"/>
            <a:ext cx="2424100" cy="1094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EE268C-3B9E-4FEA-B404-4C8FCD002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213" y="734043"/>
            <a:ext cx="2580494" cy="109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4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6A79-7AD4-4D85-88F1-F8D10B83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Universidade</a:t>
            </a:r>
            <a:r>
              <a:rPr lang="en-US" dirty="0"/>
              <a:t> do Algarve (</a:t>
            </a:r>
            <a:r>
              <a:rPr lang="en-US" dirty="0" err="1"/>
              <a:t>UAlg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DA1EC-8C68-42E3-BD4E-43B7FE844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hr-HR" dirty="0" err="1"/>
              <a:t>Contact</a:t>
            </a:r>
            <a:r>
              <a:rPr lang="hr-HR" dirty="0"/>
              <a:t> </a:t>
            </a:r>
            <a:r>
              <a:rPr lang="hr-HR" dirty="0" err="1"/>
              <a:t>persons</a:t>
            </a:r>
            <a:endParaRPr lang="hr-HR" dirty="0"/>
          </a:p>
          <a:p>
            <a:r>
              <a:rPr lang="en-US" dirty="0"/>
              <a:t>Prof. António Fragoso: aalmeida@ualg.pt</a:t>
            </a:r>
          </a:p>
          <a:p>
            <a:r>
              <a:rPr lang="en-US" dirty="0"/>
              <a:t>From the International Relations and Mobility Office:</a:t>
            </a:r>
          </a:p>
          <a:p>
            <a:r>
              <a:rPr lang="en-US" dirty="0"/>
              <a:t>Mrs. </a:t>
            </a:r>
            <a:r>
              <a:rPr lang="en-US" dirty="0" err="1"/>
              <a:t>Marleni</a:t>
            </a:r>
            <a:r>
              <a:rPr lang="en-US" dirty="0"/>
              <a:t> Azevedo (mdper@ualg.pt) and</a:t>
            </a:r>
          </a:p>
          <a:p>
            <a:r>
              <a:rPr lang="en-US" dirty="0"/>
              <a:t>Mr. Filipe Lage (flage@ualg.pt</a:t>
            </a:r>
          </a:p>
        </p:txBody>
      </p:sp>
    </p:spTree>
    <p:extLst>
      <p:ext uri="{BB962C8B-B14F-4D97-AF65-F5344CB8AC3E}">
        <p14:creationId xmlns:p14="http://schemas.microsoft.com/office/powerpoint/2010/main" val="122910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073E-5E3F-470F-AC14-B2ADF0F1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Aim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Staff</a:t>
            </a:r>
            <a:r>
              <a:rPr lang="hr-HR" dirty="0"/>
              <a:t> </a:t>
            </a:r>
            <a:r>
              <a:rPr lang="hr-HR" dirty="0" err="1"/>
              <a:t>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A8D1-7E40-4A25-B1D9-6BA76D45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044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aim of this staff week is to discuss pedagogical and social</a:t>
            </a:r>
            <a:r>
              <a:rPr lang="hr-HR" dirty="0"/>
              <a:t> </a:t>
            </a:r>
            <a:r>
              <a:rPr lang="en-US" dirty="0"/>
              <a:t>innovation in depth, focusing in particular on experiences, projects,</a:t>
            </a:r>
            <a:r>
              <a:rPr lang="hr-HR" dirty="0"/>
              <a:t> </a:t>
            </a:r>
            <a:r>
              <a:rPr lang="en-US" dirty="0"/>
              <a:t>research and activities based on partnerships between higher</a:t>
            </a:r>
            <a:r>
              <a:rPr lang="hr-HR" dirty="0"/>
              <a:t> </a:t>
            </a:r>
            <a:r>
              <a:rPr lang="en-US" dirty="0"/>
              <a:t>education institutions and community institutions.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After an</a:t>
            </a:r>
            <a:r>
              <a:rPr lang="hr-HR" dirty="0"/>
              <a:t> </a:t>
            </a:r>
            <a:r>
              <a:rPr lang="en-US" dirty="0"/>
              <a:t>introduction where theoretical and </a:t>
            </a:r>
            <a:r>
              <a:rPr lang="en-US" dirty="0" err="1"/>
              <a:t>organisational</a:t>
            </a:r>
            <a:r>
              <a:rPr lang="en-US" dirty="0"/>
              <a:t> aspects will be</a:t>
            </a:r>
            <a:r>
              <a:rPr lang="hr-HR" dirty="0"/>
              <a:t> </a:t>
            </a:r>
            <a:r>
              <a:rPr lang="en-US" dirty="0"/>
              <a:t>discussed, we'll present a wide range of experiences and projects</a:t>
            </a:r>
            <a:r>
              <a:rPr lang="hr-HR" dirty="0"/>
              <a:t> </a:t>
            </a:r>
            <a:r>
              <a:rPr lang="en-US" dirty="0"/>
              <a:t>from very different knowledge disciplines that could be described as</a:t>
            </a:r>
            <a:r>
              <a:rPr lang="hr-HR" dirty="0"/>
              <a:t> </a:t>
            </a:r>
            <a:r>
              <a:rPr lang="en-US" dirty="0"/>
              <a:t>pedagogical and social innovation. 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programme</a:t>
            </a:r>
            <a:r>
              <a:rPr lang="en-US" dirty="0"/>
              <a:t> will also include a</a:t>
            </a:r>
            <a:r>
              <a:rPr lang="hr-HR" dirty="0"/>
              <a:t> </a:t>
            </a:r>
            <a:r>
              <a:rPr lang="en-US" dirty="0"/>
              <a:t>field trip to </a:t>
            </a:r>
            <a:r>
              <a:rPr lang="en-US" dirty="0" err="1"/>
              <a:t>analyse</a:t>
            </a:r>
            <a:r>
              <a:rPr lang="en-US" dirty="0"/>
              <a:t> and discuss the results of a long-term partnership</a:t>
            </a:r>
            <a:r>
              <a:rPr lang="hr-HR" dirty="0"/>
              <a:t> </a:t>
            </a:r>
            <a:r>
              <a:rPr lang="en-US" dirty="0"/>
              <a:t>between academia and the community aimed at promoting</a:t>
            </a:r>
            <a:r>
              <a:rPr lang="hr-HR" dirty="0"/>
              <a:t> </a:t>
            </a:r>
            <a:r>
              <a:rPr lang="en-US" dirty="0"/>
              <a:t>sustainable development in an island context</a:t>
            </a:r>
          </a:p>
        </p:txBody>
      </p:sp>
    </p:spTree>
    <p:extLst>
      <p:ext uri="{BB962C8B-B14F-4D97-AF65-F5344CB8AC3E}">
        <p14:creationId xmlns:p14="http://schemas.microsoft.com/office/powerpoint/2010/main" val="377332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1EA8-173C-42A4-89A5-C51676AE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Programe </a:t>
            </a:r>
            <a:r>
              <a:rPr lang="hr-HR" dirty="0" err="1"/>
              <a:t>day</a:t>
            </a:r>
            <a:r>
              <a:rPr lang="hr-HR" dirty="0"/>
              <a:t>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3A6E-F3AA-4BD3-87BF-3F8D78CC3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12:00 registration</a:t>
            </a:r>
          </a:p>
          <a:p>
            <a:r>
              <a:rPr lang="en-US" dirty="0"/>
              <a:t>12:30-13:45 lunch</a:t>
            </a:r>
          </a:p>
          <a:p>
            <a:r>
              <a:rPr lang="en-US" dirty="0"/>
              <a:t>13:45 – 14:00 Opening session – </a:t>
            </a:r>
            <a:r>
              <a:rPr lang="en-US" dirty="0" err="1"/>
              <a:t>Patrícia</a:t>
            </a:r>
            <a:r>
              <a:rPr lang="en-US" dirty="0"/>
              <a:t> Pinto (SEA-EU Pro-Rector) &amp; António</a:t>
            </a:r>
          </a:p>
          <a:p>
            <a:r>
              <a:rPr lang="en-US" dirty="0"/>
              <a:t>Fragoso (CEAD, FCHS, </a:t>
            </a:r>
            <a:r>
              <a:rPr lang="en-US" dirty="0" err="1"/>
              <a:t>UAlg</a:t>
            </a:r>
            <a:r>
              <a:rPr lang="en-US" dirty="0"/>
              <a:t>, SEA-EU team)</a:t>
            </a:r>
          </a:p>
          <a:p>
            <a:r>
              <a:rPr lang="en-US" dirty="0"/>
              <a:t>14:00-15:30 What is Pedagogical and Social Innovation? Theoretical</a:t>
            </a:r>
          </a:p>
          <a:p>
            <a:r>
              <a:rPr lang="en-US" dirty="0"/>
              <a:t>contributions – Alcides Monteiro &amp; Raquel Abrantes Moreira (</a:t>
            </a:r>
            <a:r>
              <a:rPr lang="en-US" dirty="0" err="1"/>
              <a:t>Universidade</a:t>
            </a:r>
            <a:r>
              <a:rPr lang="en-US" dirty="0"/>
              <a:t> da</a:t>
            </a:r>
          </a:p>
          <a:p>
            <a:r>
              <a:rPr lang="en-US" dirty="0"/>
              <a:t>Beira Interior)</a:t>
            </a:r>
          </a:p>
          <a:p>
            <a:r>
              <a:rPr lang="en-US" dirty="0"/>
              <a:t>Online</a:t>
            </a:r>
          </a:p>
          <a:p>
            <a:r>
              <a:rPr lang="en-US" dirty="0"/>
              <a:t>15:30-16:30 Promoting social and pedagogical innovation in the academia –</a:t>
            </a:r>
          </a:p>
          <a:p>
            <a:r>
              <a:rPr lang="en-US" dirty="0"/>
              <a:t>António Fragoso &amp; Sandra </a:t>
            </a:r>
            <a:r>
              <a:rPr lang="en-US" dirty="0" err="1"/>
              <a:t>Valadas</a:t>
            </a:r>
            <a:r>
              <a:rPr lang="en-US" dirty="0"/>
              <a:t> (CEAD, FCHS, </a:t>
            </a:r>
            <a:r>
              <a:rPr lang="en-US" dirty="0" err="1"/>
              <a:t>UAlg</a:t>
            </a:r>
            <a:r>
              <a:rPr lang="en-US" dirty="0"/>
              <a:t>, SEA-EU team)</a:t>
            </a:r>
          </a:p>
          <a:p>
            <a:r>
              <a:rPr lang="en-US" dirty="0"/>
              <a:t>Workshop</a:t>
            </a:r>
          </a:p>
          <a:p>
            <a:r>
              <a:rPr lang="en-US" dirty="0"/>
              <a:t>16:30-17:00 coffee-break</a:t>
            </a:r>
          </a:p>
          <a:p>
            <a:r>
              <a:rPr lang="en-US" dirty="0"/>
              <a:t>17:00-18:00 Building partnerships with the community – Marisol Correia</a:t>
            </a:r>
          </a:p>
          <a:p>
            <a:r>
              <a:rPr lang="en-US" dirty="0"/>
              <a:t>(ESGHT, </a:t>
            </a:r>
            <a:r>
              <a:rPr lang="en-US" dirty="0" err="1"/>
              <a:t>CiTUR</a:t>
            </a:r>
            <a:r>
              <a:rPr lang="en-US" dirty="0"/>
              <a:t>, </a:t>
            </a:r>
            <a:r>
              <a:rPr lang="en-US" dirty="0" err="1"/>
              <a:t>UAlg</a:t>
            </a:r>
            <a:r>
              <a:rPr lang="en-US" dirty="0"/>
              <a:t>, SEA-EU team) &amp; Sandra </a:t>
            </a:r>
            <a:r>
              <a:rPr lang="en-US" dirty="0" err="1"/>
              <a:t>Valadas</a:t>
            </a:r>
            <a:r>
              <a:rPr lang="en-US" dirty="0"/>
              <a:t> (CEAD, FCHS, </a:t>
            </a:r>
            <a:r>
              <a:rPr lang="en-US" dirty="0" err="1"/>
              <a:t>UAlg</a:t>
            </a:r>
            <a:r>
              <a:rPr lang="en-US" dirty="0"/>
              <a:t>, SEA-</a:t>
            </a:r>
          </a:p>
          <a:p>
            <a:r>
              <a:rPr lang="en-US" dirty="0"/>
              <a:t>EU team)</a:t>
            </a:r>
          </a:p>
          <a:p>
            <a:r>
              <a:rPr lang="en-US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8604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80BE-D9E5-4084-9310-537FFC23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Day</a:t>
            </a:r>
            <a:r>
              <a:rPr lang="hr-HR" dirty="0"/>
              <a:t> 1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66FC740-4861-4B02-A380-D44B152A1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585" y="1145721"/>
            <a:ext cx="6602035" cy="4951526"/>
          </a:xfrm>
        </p:spPr>
      </p:pic>
    </p:spTree>
    <p:extLst>
      <p:ext uri="{BB962C8B-B14F-4D97-AF65-F5344CB8AC3E}">
        <p14:creationId xmlns:p14="http://schemas.microsoft.com/office/powerpoint/2010/main" val="252902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9C65-ABF4-451E-8AB0-E49EBEA0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Programe </a:t>
            </a:r>
            <a:r>
              <a:rPr lang="hr-HR" dirty="0" err="1"/>
              <a:t>day</a:t>
            </a:r>
            <a:r>
              <a:rPr lang="hr-HR" dirty="0"/>
              <a:t>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0B27-101E-4CAE-BE98-DF7D2DB3F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465692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/>
              <a:t>Experiences and</a:t>
            </a:r>
            <a:r>
              <a:rPr lang="hr-HR" b="1" dirty="0"/>
              <a:t> </a:t>
            </a:r>
            <a:r>
              <a:rPr lang="en-US" b="1" dirty="0"/>
              <a:t>Activities on</a:t>
            </a:r>
            <a:r>
              <a:rPr lang="hr-HR" b="1" dirty="0"/>
              <a:t> </a:t>
            </a:r>
            <a:r>
              <a:rPr lang="en-US" b="1" dirty="0"/>
              <a:t>Pedagogical and</a:t>
            </a:r>
            <a:r>
              <a:rPr lang="hr-HR" b="1" dirty="0"/>
              <a:t> </a:t>
            </a:r>
            <a:r>
              <a:rPr lang="en-US" b="1" dirty="0"/>
              <a:t>Social Innovation</a:t>
            </a:r>
            <a:endParaRPr lang="hr-HR" b="1" dirty="0"/>
          </a:p>
          <a:p>
            <a:pPr marL="0" indent="0" algn="ctr">
              <a:buNone/>
            </a:pPr>
            <a:endParaRPr lang="hr-HR" dirty="0"/>
          </a:p>
          <a:p>
            <a:r>
              <a:rPr lang="en-US" dirty="0"/>
              <a:t>9:00-10:30 Project REVITALGARVE (Algarve Local Producers Network) – Jorge</a:t>
            </a:r>
          </a:p>
          <a:p>
            <a:r>
              <a:rPr lang="en-US" dirty="0"/>
              <a:t>Pereira (DEA, ISE, </a:t>
            </a:r>
            <a:r>
              <a:rPr lang="en-US" dirty="0" err="1"/>
              <a:t>UAlg</a:t>
            </a:r>
            <a:r>
              <a:rPr lang="en-US" dirty="0"/>
              <a:t>) &amp; Artur </a:t>
            </a:r>
            <a:r>
              <a:rPr lang="en-US" dirty="0" err="1"/>
              <a:t>Gregório</a:t>
            </a:r>
            <a:r>
              <a:rPr lang="en-US" dirty="0"/>
              <a:t> (In Loco)</a:t>
            </a:r>
          </a:p>
          <a:p>
            <a:r>
              <a:rPr lang="en-US" dirty="0"/>
              <a:t>10:30-11:00 coffee-break</a:t>
            </a:r>
          </a:p>
          <a:p>
            <a:r>
              <a:rPr lang="en-US" dirty="0"/>
              <a:t>11:00-12:30 Project Accessibility for All in Tourism – Manuela Rosa (ISE,</a:t>
            </a:r>
          </a:p>
          <a:p>
            <a:r>
              <a:rPr lang="en-US" dirty="0" err="1"/>
              <a:t>CinTurs</a:t>
            </a:r>
            <a:r>
              <a:rPr lang="en-US" dirty="0"/>
              <a:t>, </a:t>
            </a:r>
            <a:r>
              <a:rPr lang="en-US" dirty="0" err="1"/>
              <a:t>UAlg</a:t>
            </a:r>
            <a:r>
              <a:rPr lang="en-US" dirty="0"/>
              <a:t>) &amp; Joana Afonso (ACAPO Algarve)</a:t>
            </a:r>
          </a:p>
          <a:p>
            <a:r>
              <a:rPr lang="en-US" dirty="0"/>
              <a:t>12:30-14:00 lunch</a:t>
            </a:r>
          </a:p>
          <a:p>
            <a:r>
              <a:rPr lang="en-US" dirty="0"/>
              <a:t>14:00-15:30 Oenology Laboratory – </a:t>
            </a:r>
            <a:r>
              <a:rPr lang="en-US" dirty="0" err="1"/>
              <a:t>Ludovina</a:t>
            </a:r>
            <a:r>
              <a:rPr lang="en-US" dirty="0"/>
              <a:t> Galego (DEA, ISE, </a:t>
            </a:r>
            <a:r>
              <a:rPr lang="en-US" dirty="0" err="1"/>
              <a:t>UAlg</a:t>
            </a:r>
            <a:r>
              <a:rPr lang="en-US" dirty="0"/>
              <a:t>)</a:t>
            </a:r>
          </a:p>
          <a:p>
            <a:r>
              <a:rPr lang="en-US" dirty="0"/>
              <a:t>15:30-16:00 coffee-break</a:t>
            </a:r>
          </a:p>
          <a:p>
            <a:r>
              <a:rPr lang="en-US" dirty="0"/>
              <a:t>16:00-17:30 Algarve Design Meeting – Sarita Camacho (ESEC, </a:t>
            </a:r>
            <a:r>
              <a:rPr lang="en-US" dirty="0" err="1"/>
              <a:t>UAlg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52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003BB-D67F-4B56-A3E5-8324DBA8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781"/>
          </a:xfrm>
        </p:spPr>
        <p:txBody>
          <a:bodyPr/>
          <a:lstStyle/>
          <a:p>
            <a:r>
              <a:rPr lang="hr-HR" dirty="0" err="1"/>
              <a:t>Day</a:t>
            </a:r>
            <a:r>
              <a:rPr lang="hr-HR" dirty="0"/>
              <a:t> 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DE0B28-785D-4B31-8811-E1AFDFA71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3" y="1151906"/>
            <a:ext cx="4735080" cy="3551311"/>
          </a:xfr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5FACD1-7095-4BBC-8650-8886C73B5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79" y="1172688"/>
            <a:ext cx="3773592" cy="50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6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753E-F80D-4D72-A9AC-2C156364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Programe </a:t>
            </a:r>
            <a:r>
              <a:rPr lang="hr-HR" dirty="0" err="1"/>
              <a:t>day</a:t>
            </a:r>
            <a:r>
              <a:rPr lang="hr-HR" dirty="0"/>
              <a:t>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A2214-F718-4566-B272-AF2AF596B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535"/>
            <a:ext cx="10515600" cy="48944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Higher education and</a:t>
            </a:r>
            <a:r>
              <a:rPr lang="hr-HR" b="1" dirty="0"/>
              <a:t> </a:t>
            </a:r>
            <a:r>
              <a:rPr lang="en-US" b="1" dirty="0"/>
              <a:t>the community</a:t>
            </a:r>
            <a:r>
              <a:rPr lang="hr-HR" b="1" dirty="0"/>
              <a:t> </a:t>
            </a:r>
            <a:r>
              <a:rPr lang="en-US" b="1" dirty="0"/>
              <a:t>towards a sustainable</a:t>
            </a:r>
            <a:r>
              <a:rPr lang="hr-HR" b="1" dirty="0"/>
              <a:t> </a:t>
            </a:r>
            <a:r>
              <a:rPr lang="en-US" b="1" dirty="0"/>
              <a:t>development</a:t>
            </a:r>
            <a:endParaRPr lang="hr-HR" b="1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Field Study to the Island of </a:t>
            </a:r>
            <a:r>
              <a:rPr lang="en-US" dirty="0" err="1"/>
              <a:t>Culatra</a:t>
            </a:r>
            <a:r>
              <a:rPr lang="en-US" dirty="0"/>
              <a:t> – SEA-EU team &amp; </a:t>
            </a:r>
            <a:r>
              <a:rPr lang="en-US" dirty="0" err="1"/>
              <a:t>Sciaena</a:t>
            </a:r>
            <a:endParaRPr lang="en-US" dirty="0"/>
          </a:p>
          <a:p>
            <a:r>
              <a:rPr lang="en-US" dirty="0"/>
              <a:t>10:30 Departure to </a:t>
            </a:r>
            <a:r>
              <a:rPr lang="en-US" dirty="0" err="1"/>
              <a:t>Culatra</a:t>
            </a:r>
            <a:endParaRPr lang="en-US" dirty="0"/>
          </a:p>
          <a:p>
            <a:r>
              <a:rPr lang="en-US" dirty="0"/>
              <a:t>Location: </a:t>
            </a:r>
            <a:r>
              <a:rPr lang="en-US" dirty="0" err="1"/>
              <a:t>Cais</a:t>
            </a:r>
            <a:r>
              <a:rPr lang="en-US" dirty="0"/>
              <a:t> das </a:t>
            </a:r>
            <a:r>
              <a:rPr lang="en-US" dirty="0" err="1"/>
              <a:t>Portas</a:t>
            </a:r>
            <a:r>
              <a:rPr lang="en-US" dirty="0"/>
              <a:t> do Mar (Faro)</a:t>
            </a:r>
          </a:p>
          <a:p>
            <a:r>
              <a:rPr lang="en-US" dirty="0"/>
              <a:t>14:45 Departure from </a:t>
            </a:r>
            <a:r>
              <a:rPr lang="en-US" dirty="0" err="1"/>
              <a:t>Culatra</a:t>
            </a:r>
            <a:r>
              <a:rPr lang="en-US" dirty="0"/>
              <a:t> to Faro</a:t>
            </a:r>
          </a:p>
          <a:p>
            <a:r>
              <a:rPr lang="en-US" dirty="0"/>
              <a:t>(approximately 50-minutes)</a:t>
            </a:r>
          </a:p>
          <a:p>
            <a:r>
              <a:rPr lang="en-US" dirty="0"/>
              <a:t>Important Note: The lunch in </a:t>
            </a:r>
            <a:r>
              <a:rPr lang="en-US" dirty="0" err="1"/>
              <a:t>Culatra</a:t>
            </a:r>
            <a:r>
              <a:rPr lang="en-US" dirty="0"/>
              <a:t> Island has to be paid there by all the</a:t>
            </a:r>
          </a:p>
          <a:p>
            <a:r>
              <a:rPr lang="en-US" dirty="0"/>
              <a:t>participants (restaurant </a:t>
            </a:r>
            <a:r>
              <a:rPr lang="en-US" dirty="0" err="1"/>
              <a:t>Janoca</a:t>
            </a:r>
            <a:r>
              <a:rPr lang="en-US" dirty="0"/>
              <a:t>).</a:t>
            </a:r>
          </a:p>
          <a:p>
            <a:r>
              <a:rPr lang="en-US" dirty="0"/>
              <a:t>20:00 Dinner at Restaurant </a:t>
            </a:r>
            <a:r>
              <a:rPr lang="en-US" dirty="0" err="1"/>
              <a:t>Tertúlia</a:t>
            </a:r>
            <a:r>
              <a:rPr lang="en-US" dirty="0"/>
              <a:t> (Faro</a:t>
            </a:r>
          </a:p>
        </p:txBody>
      </p:sp>
    </p:spTree>
    <p:extLst>
      <p:ext uri="{BB962C8B-B14F-4D97-AF65-F5344CB8AC3E}">
        <p14:creationId xmlns:p14="http://schemas.microsoft.com/office/powerpoint/2010/main" val="2569667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605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Staff Week in  Pedagogical and Social Innovation joining Higher Education and the Community</vt:lpstr>
      <vt:lpstr>Participating Universities:</vt:lpstr>
      <vt:lpstr>Universidade do Algarve (UAlg)</vt:lpstr>
      <vt:lpstr>Aim of the Staff week</vt:lpstr>
      <vt:lpstr>Programe day 1</vt:lpstr>
      <vt:lpstr>Day 1</vt:lpstr>
      <vt:lpstr>Programe day 2</vt:lpstr>
      <vt:lpstr>Day 2</vt:lpstr>
      <vt:lpstr>Programe day 3</vt:lpstr>
      <vt:lpstr>Day 3</vt:lpstr>
      <vt:lpstr>Programe day 4</vt:lpstr>
      <vt:lpstr>Day 4</vt:lpstr>
      <vt:lpstr>Leisure time: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Week in Pedagogical and Social Innovation joining Higher Education and the Community</dc:title>
  <dc:creator>Mia Peric</dc:creator>
  <cp:lastModifiedBy>Reviewer 1</cp:lastModifiedBy>
  <cp:revision>4</cp:revision>
  <dcterms:created xsi:type="dcterms:W3CDTF">2025-11-11T12:50:44Z</dcterms:created>
  <dcterms:modified xsi:type="dcterms:W3CDTF">2025-11-11T14:02:01Z</dcterms:modified>
</cp:coreProperties>
</file>