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8" r:id="rId7"/>
    <p:sldId id="269" r:id="rId8"/>
    <p:sldId id="262" r:id="rId9"/>
    <p:sldId id="270" r:id="rId10"/>
    <p:sldId id="263" r:id="rId11"/>
    <p:sldId id="271" r:id="rId12"/>
    <p:sldId id="264" r:id="rId13"/>
    <p:sldId id="273" r:id="rId14"/>
    <p:sldId id="266" r:id="rId15"/>
    <p:sldId id="272" r:id="rId16"/>
    <p:sldId id="276" r:id="rId17"/>
    <p:sldId id="274" r:id="rId18"/>
    <p:sldId id="265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6162C-6AFB-4A73-B583-E390CD83F79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687F7F-2CA1-4507-AA35-3146AE6A02A7}">
      <dgm:prSet phldrT="[Text]"/>
      <dgm:spPr/>
      <dgm:t>
        <a:bodyPr/>
        <a:lstStyle/>
        <a:p>
          <a:r>
            <a:rPr lang="hr-HR" dirty="0"/>
            <a:t>                              </a:t>
          </a:r>
          <a:endParaRPr lang="en-US" dirty="0"/>
        </a:p>
      </dgm:t>
    </dgm:pt>
    <dgm:pt modelId="{96065511-3B76-4122-8D57-5CCCADA82FEE}" type="parTrans" cxnId="{CD8862CC-473A-4AA5-A671-EC3CA9DA056D}">
      <dgm:prSet/>
      <dgm:spPr/>
      <dgm:t>
        <a:bodyPr/>
        <a:lstStyle/>
        <a:p>
          <a:endParaRPr lang="en-US"/>
        </a:p>
      </dgm:t>
    </dgm:pt>
    <dgm:pt modelId="{C4F8CAE0-223C-4CBA-BEC5-F617EC226563}" type="sibTrans" cxnId="{CD8862CC-473A-4AA5-A671-EC3CA9DA056D}">
      <dgm:prSet/>
      <dgm:spPr/>
      <dgm:t>
        <a:bodyPr/>
        <a:lstStyle/>
        <a:p>
          <a:endParaRPr lang="en-US"/>
        </a:p>
      </dgm:t>
    </dgm:pt>
    <dgm:pt modelId="{8D01A0B1-B0F7-4F57-B9F6-23B177B0A16A}">
      <dgm:prSet phldrT="[Text]"/>
      <dgm:spPr/>
      <dgm:t>
        <a:bodyPr/>
        <a:lstStyle/>
        <a:p>
          <a:r>
            <a:rPr lang="hr-HR" dirty="0"/>
            <a:t>Dugoročna suradnja unutar saveza temeljena na održivosti, izvrsnosti i europskim vrijednostima</a:t>
          </a:r>
          <a:endParaRPr lang="en-US" dirty="0"/>
        </a:p>
      </dgm:t>
    </dgm:pt>
    <dgm:pt modelId="{3F65F770-B048-43CC-8724-4460CE4A9577}" type="parTrans" cxnId="{41990C39-EA28-4BDA-814E-E40907DBD7D6}">
      <dgm:prSet/>
      <dgm:spPr/>
      <dgm:t>
        <a:bodyPr/>
        <a:lstStyle/>
        <a:p>
          <a:endParaRPr lang="en-US"/>
        </a:p>
      </dgm:t>
    </dgm:pt>
    <dgm:pt modelId="{08601C4B-5490-4F77-8690-9BC88CA35831}" type="sibTrans" cxnId="{41990C39-EA28-4BDA-814E-E40907DBD7D6}">
      <dgm:prSet/>
      <dgm:spPr/>
      <dgm:t>
        <a:bodyPr/>
        <a:lstStyle/>
        <a:p>
          <a:endParaRPr lang="en-US"/>
        </a:p>
      </dgm:t>
    </dgm:pt>
    <dgm:pt modelId="{A6C0C19E-704A-411E-B45E-77A2E0EF953B}">
      <dgm:prSet phldrT="[Text]"/>
      <dgm:spPr/>
      <dgm:t>
        <a:bodyPr/>
        <a:lstStyle/>
        <a:p>
          <a:r>
            <a:rPr lang="hr-HR" dirty="0"/>
            <a:t>                     </a:t>
          </a:r>
          <a:endParaRPr lang="en-US" dirty="0"/>
        </a:p>
      </dgm:t>
    </dgm:pt>
    <dgm:pt modelId="{12864C65-C20D-4F3D-A2B1-4A12F02DD988}" type="parTrans" cxnId="{20C1705F-268D-47E8-8742-47FE7D3B71C1}">
      <dgm:prSet/>
      <dgm:spPr/>
      <dgm:t>
        <a:bodyPr/>
        <a:lstStyle/>
        <a:p>
          <a:endParaRPr lang="en-US"/>
        </a:p>
      </dgm:t>
    </dgm:pt>
    <dgm:pt modelId="{686413D9-3C31-4BA4-987B-A9CFA37BFEDF}" type="sibTrans" cxnId="{20C1705F-268D-47E8-8742-47FE7D3B71C1}">
      <dgm:prSet/>
      <dgm:spPr/>
      <dgm:t>
        <a:bodyPr/>
        <a:lstStyle/>
        <a:p>
          <a:endParaRPr lang="en-US"/>
        </a:p>
      </dgm:t>
    </dgm:pt>
    <dgm:pt modelId="{8E2F2ABA-2836-4D60-B20A-32595827F432}">
      <dgm:prSet phldrT="[Text]"/>
      <dgm:spPr/>
      <dgm:t>
        <a:bodyPr/>
        <a:lstStyle/>
        <a:p>
          <a:r>
            <a:rPr lang="hr-HR" dirty="0"/>
            <a:t>Studenti sami dizajniraju svoj kurikulum u svrhu stjecanja Europske diplome</a:t>
          </a:r>
          <a:endParaRPr lang="en-US" dirty="0"/>
        </a:p>
      </dgm:t>
    </dgm:pt>
    <dgm:pt modelId="{9E2014CB-8B7F-41C3-8657-21502A422662}" type="parTrans" cxnId="{B3C52B1D-9D65-430F-8ED8-A3CFA06BE675}">
      <dgm:prSet/>
      <dgm:spPr/>
      <dgm:t>
        <a:bodyPr/>
        <a:lstStyle/>
        <a:p>
          <a:endParaRPr lang="en-US"/>
        </a:p>
      </dgm:t>
    </dgm:pt>
    <dgm:pt modelId="{178E6B8D-CCB9-4AF0-86BC-FD098F5BD42B}" type="sibTrans" cxnId="{B3C52B1D-9D65-430F-8ED8-A3CFA06BE675}">
      <dgm:prSet/>
      <dgm:spPr/>
      <dgm:t>
        <a:bodyPr/>
        <a:lstStyle/>
        <a:p>
          <a:endParaRPr lang="en-US"/>
        </a:p>
      </dgm:t>
    </dgm:pt>
    <dgm:pt modelId="{8DC29E09-31EE-4744-802E-9B827F8CF461}">
      <dgm:prSet phldrT="[Text]"/>
      <dgm:spPr/>
      <dgm:t>
        <a:bodyPr/>
        <a:lstStyle/>
        <a:p>
          <a:r>
            <a:rPr lang="hr-HR" dirty="0"/>
            <a:t>                           </a:t>
          </a:r>
          <a:endParaRPr lang="en-US" dirty="0"/>
        </a:p>
      </dgm:t>
    </dgm:pt>
    <dgm:pt modelId="{4F58049E-4399-4B49-AA13-B7DEAF339BF7}" type="parTrans" cxnId="{AE06E260-9DB4-4E31-8D27-672C4D81AD57}">
      <dgm:prSet/>
      <dgm:spPr/>
      <dgm:t>
        <a:bodyPr/>
        <a:lstStyle/>
        <a:p>
          <a:endParaRPr lang="en-US"/>
        </a:p>
      </dgm:t>
    </dgm:pt>
    <dgm:pt modelId="{7879F49C-9DF9-4871-8191-B001BF59A6D3}" type="sibTrans" cxnId="{AE06E260-9DB4-4E31-8D27-672C4D81AD57}">
      <dgm:prSet/>
      <dgm:spPr/>
      <dgm:t>
        <a:bodyPr/>
        <a:lstStyle/>
        <a:p>
          <a:endParaRPr lang="en-US"/>
        </a:p>
      </dgm:t>
    </dgm:pt>
    <dgm:pt modelId="{1D16E04E-B9C0-42D2-A53B-0D5308C390E0}">
      <dgm:prSet phldrT="[Text]"/>
      <dgm:spPr/>
      <dgm:t>
        <a:bodyPr/>
        <a:lstStyle/>
        <a:p>
          <a:r>
            <a:rPr lang="hr-HR" dirty="0"/>
            <a:t>Povećana mobilnost studenata te veći broj zajedničkih istraživačkih projekata za akademsko osoblje</a:t>
          </a:r>
          <a:endParaRPr lang="en-US" dirty="0"/>
        </a:p>
      </dgm:t>
    </dgm:pt>
    <dgm:pt modelId="{121CD6B1-1EDB-477F-BB4E-C76D99B5A8DE}" type="parTrans" cxnId="{DA60ADF3-A7C8-48B6-9367-160E6CDD79A2}">
      <dgm:prSet/>
      <dgm:spPr/>
      <dgm:t>
        <a:bodyPr/>
        <a:lstStyle/>
        <a:p>
          <a:endParaRPr lang="en-US"/>
        </a:p>
      </dgm:t>
    </dgm:pt>
    <dgm:pt modelId="{7A2397E0-3AFA-4BC1-B595-7B8BFB3A48E5}" type="sibTrans" cxnId="{DA60ADF3-A7C8-48B6-9367-160E6CDD79A2}">
      <dgm:prSet/>
      <dgm:spPr/>
      <dgm:t>
        <a:bodyPr/>
        <a:lstStyle/>
        <a:p>
          <a:endParaRPr lang="en-US"/>
        </a:p>
      </dgm:t>
    </dgm:pt>
    <dgm:pt modelId="{CB32B322-F82F-458A-AD8A-FD43645BF9B6}">
      <dgm:prSet phldrT="[Text]"/>
      <dgm:spPr/>
      <dgm:t>
        <a:bodyPr/>
        <a:lstStyle/>
        <a:p>
          <a:r>
            <a:rPr lang="hr-HR" dirty="0"/>
            <a:t>    </a:t>
          </a:r>
          <a:endParaRPr lang="en-US" dirty="0"/>
        </a:p>
      </dgm:t>
    </dgm:pt>
    <dgm:pt modelId="{DD514E5F-5533-4C2F-B27A-DF87A0341E50}" type="parTrans" cxnId="{A60817DF-51D6-40CD-9D01-12FB29181837}">
      <dgm:prSet/>
      <dgm:spPr/>
      <dgm:t>
        <a:bodyPr/>
        <a:lstStyle/>
        <a:p>
          <a:endParaRPr lang="en-US"/>
        </a:p>
      </dgm:t>
    </dgm:pt>
    <dgm:pt modelId="{90EF4839-C456-4AF9-9E22-84E92569E9AF}" type="sibTrans" cxnId="{A60817DF-51D6-40CD-9D01-12FB29181837}">
      <dgm:prSet/>
      <dgm:spPr/>
      <dgm:t>
        <a:bodyPr/>
        <a:lstStyle/>
        <a:p>
          <a:endParaRPr lang="en-US"/>
        </a:p>
      </dgm:t>
    </dgm:pt>
    <dgm:pt modelId="{5B5942DB-6B56-448C-A407-23DBA6371E7F}">
      <dgm:prSet/>
      <dgm:spPr/>
      <dgm:t>
        <a:bodyPr/>
        <a:lstStyle/>
        <a:p>
          <a:r>
            <a:rPr lang="hr-HR" dirty="0"/>
            <a:t>Studenti, profesori i vanjski partneri surađuju u timovima pokrivajući goruće teme poput klimatskih promjena, održive poljoprivrede i ostalih izazova s kojima se Europa susreće. </a:t>
          </a:r>
          <a:endParaRPr lang="en-US" dirty="0"/>
        </a:p>
      </dgm:t>
    </dgm:pt>
    <dgm:pt modelId="{95B8C2D2-88A4-4600-979F-45D0AC296D6D}" type="parTrans" cxnId="{8FC830B8-1F2B-4874-AB41-FD21CF1DDC0C}">
      <dgm:prSet/>
      <dgm:spPr/>
      <dgm:t>
        <a:bodyPr/>
        <a:lstStyle/>
        <a:p>
          <a:endParaRPr lang="en-US"/>
        </a:p>
      </dgm:t>
    </dgm:pt>
    <dgm:pt modelId="{45175B2C-9262-4381-8FA0-B071A73091D2}" type="sibTrans" cxnId="{8FC830B8-1F2B-4874-AB41-FD21CF1DDC0C}">
      <dgm:prSet/>
      <dgm:spPr/>
      <dgm:t>
        <a:bodyPr/>
        <a:lstStyle/>
        <a:p>
          <a:endParaRPr lang="en-US"/>
        </a:p>
      </dgm:t>
    </dgm:pt>
    <dgm:pt modelId="{61F2162C-F74E-4151-A7CD-322DCD53AD8A}" type="pres">
      <dgm:prSet presAssocID="{D026162C-6AFB-4A73-B583-E390CD83F7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D0844D3-64E4-477E-9E26-0E57C7EDDF41}" type="pres">
      <dgm:prSet presAssocID="{2A687F7F-2CA1-4507-AA35-3146AE6A02A7}" presName="composite" presStyleCnt="0"/>
      <dgm:spPr/>
    </dgm:pt>
    <dgm:pt modelId="{5A1BCC83-B1CF-4700-9100-D6182DB33732}" type="pres">
      <dgm:prSet presAssocID="{2A687F7F-2CA1-4507-AA35-3146AE6A02A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F6E313-B498-40C1-A2F8-9BF6A0F537E9}" type="pres">
      <dgm:prSet presAssocID="{2A687F7F-2CA1-4507-AA35-3146AE6A02A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690A70-B7A8-443E-A77D-CB9C6983FF3C}" type="pres">
      <dgm:prSet presAssocID="{C4F8CAE0-223C-4CBA-BEC5-F617EC226563}" presName="sp" presStyleCnt="0"/>
      <dgm:spPr/>
    </dgm:pt>
    <dgm:pt modelId="{53B60980-DBFF-4A20-8BBD-D28DEEB04EB9}" type="pres">
      <dgm:prSet presAssocID="{A6C0C19E-704A-411E-B45E-77A2E0EF953B}" presName="composite" presStyleCnt="0"/>
      <dgm:spPr/>
    </dgm:pt>
    <dgm:pt modelId="{75E38AD8-963D-4310-BFEB-11D5308DE456}" type="pres">
      <dgm:prSet presAssocID="{A6C0C19E-704A-411E-B45E-77A2E0EF95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4DD2C62-B939-4E83-8995-401BB6382C2E}" type="pres">
      <dgm:prSet presAssocID="{A6C0C19E-704A-411E-B45E-77A2E0EF95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4CADF51-2E4B-4876-9902-68ABF52C8EE6}" type="pres">
      <dgm:prSet presAssocID="{686413D9-3C31-4BA4-987B-A9CFA37BFEDF}" presName="sp" presStyleCnt="0"/>
      <dgm:spPr/>
    </dgm:pt>
    <dgm:pt modelId="{10798A9A-4243-4682-8E3E-DB695B63EC60}" type="pres">
      <dgm:prSet presAssocID="{8DC29E09-31EE-4744-802E-9B827F8CF461}" presName="composite" presStyleCnt="0"/>
      <dgm:spPr/>
    </dgm:pt>
    <dgm:pt modelId="{C3072453-1A24-4548-BFFC-2A8379C1369F}" type="pres">
      <dgm:prSet presAssocID="{8DC29E09-31EE-4744-802E-9B827F8CF46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D2C09E-D58A-4EA2-B8C1-470ED90A9B97}" type="pres">
      <dgm:prSet presAssocID="{8DC29E09-31EE-4744-802E-9B827F8CF46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EFE0ED-DA88-407C-84E5-0927684B551C}" type="pres">
      <dgm:prSet presAssocID="{7879F49C-9DF9-4871-8191-B001BF59A6D3}" presName="sp" presStyleCnt="0"/>
      <dgm:spPr/>
    </dgm:pt>
    <dgm:pt modelId="{D52801D4-2C04-4E77-802D-294E603E43DD}" type="pres">
      <dgm:prSet presAssocID="{CB32B322-F82F-458A-AD8A-FD43645BF9B6}" presName="composite" presStyleCnt="0"/>
      <dgm:spPr/>
    </dgm:pt>
    <dgm:pt modelId="{66446012-E756-41FA-A4F9-A0F89A43176C}" type="pres">
      <dgm:prSet presAssocID="{CB32B322-F82F-458A-AD8A-FD43645BF9B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D2C233-C09B-4419-88B6-460D5CF6A27E}" type="pres">
      <dgm:prSet presAssocID="{CB32B322-F82F-458A-AD8A-FD43645BF9B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E06E260-9DB4-4E31-8D27-672C4D81AD57}" srcId="{D026162C-6AFB-4A73-B583-E390CD83F790}" destId="{8DC29E09-31EE-4744-802E-9B827F8CF461}" srcOrd="2" destOrd="0" parTransId="{4F58049E-4399-4B49-AA13-B7DEAF339BF7}" sibTransId="{7879F49C-9DF9-4871-8191-B001BF59A6D3}"/>
    <dgm:cxn modelId="{490528BD-815E-4D0F-BB9F-61E9C8E8E10B}" type="presOf" srcId="{D026162C-6AFB-4A73-B583-E390CD83F790}" destId="{61F2162C-F74E-4151-A7CD-322DCD53AD8A}" srcOrd="0" destOrd="0" presId="urn:microsoft.com/office/officeart/2005/8/layout/chevron2"/>
    <dgm:cxn modelId="{4D3F7F8C-0F89-4F84-8E1A-93268454CB87}" type="presOf" srcId="{CB32B322-F82F-458A-AD8A-FD43645BF9B6}" destId="{66446012-E756-41FA-A4F9-A0F89A43176C}" srcOrd="0" destOrd="0" presId="urn:microsoft.com/office/officeart/2005/8/layout/chevron2"/>
    <dgm:cxn modelId="{7EC4F278-FFEB-49BA-B425-C62E7FEE176F}" type="presOf" srcId="{2A687F7F-2CA1-4507-AA35-3146AE6A02A7}" destId="{5A1BCC83-B1CF-4700-9100-D6182DB33732}" srcOrd="0" destOrd="0" presId="urn:microsoft.com/office/officeart/2005/8/layout/chevron2"/>
    <dgm:cxn modelId="{4A3F263B-25D9-429E-85E5-FF9883FEBEB1}" type="presOf" srcId="{1D16E04E-B9C0-42D2-A53B-0D5308C390E0}" destId="{07D2C09E-D58A-4EA2-B8C1-470ED90A9B97}" srcOrd="0" destOrd="0" presId="urn:microsoft.com/office/officeart/2005/8/layout/chevron2"/>
    <dgm:cxn modelId="{CBE6CD2B-A02A-4853-9100-25D7B87AB708}" type="presOf" srcId="{5B5942DB-6B56-448C-A407-23DBA6371E7F}" destId="{9FD2C233-C09B-4419-88B6-460D5CF6A27E}" srcOrd="0" destOrd="0" presId="urn:microsoft.com/office/officeart/2005/8/layout/chevron2"/>
    <dgm:cxn modelId="{EF05750C-8E1D-4506-81FF-35D923E1CE13}" type="presOf" srcId="{8D01A0B1-B0F7-4F57-B9F6-23B177B0A16A}" destId="{AEF6E313-B498-40C1-A2F8-9BF6A0F537E9}" srcOrd="0" destOrd="0" presId="urn:microsoft.com/office/officeart/2005/8/layout/chevron2"/>
    <dgm:cxn modelId="{DA60ADF3-A7C8-48B6-9367-160E6CDD79A2}" srcId="{8DC29E09-31EE-4744-802E-9B827F8CF461}" destId="{1D16E04E-B9C0-42D2-A53B-0D5308C390E0}" srcOrd="0" destOrd="0" parTransId="{121CD6B1-1EDB-477F-BB4E-C76D99B5A8DE}" sibTransId="{7A2397E0-3AFA-4BC1-B595-7B8BFB3A48E5}"/>
    <dgm:cxn modelId="{A60817DF-51D6-40CD-9D01-12FB29181837}" srcId="{D026162C-6AFB-4A73-B583-E390CD83F790}" destId="{CB32B322-F82F-458A-AD8A-FD43645BF9B6}" srcOrd="3" destOrd="0" parTransId="{DD514E5F-5533-4C2F-B27A-DF87A0341E50}" sibTransId="{90EF4839-C456-4AF9-9E22-84E92569E9AF}"/>
    <dgm:cxn modelId="{B145DF47-2038-456F-9E5C-02F05243B81D}" type="presOf" srcId="{8DC29E09-31EE-4744-802E-9B827F8CF461}" destId="{C3072453-1A24-4548-BFFC-2A8379C1369F}" srcOrd="0" destOrd="0" presId="urn:microsoft.com/office/officeart/2005/8/layout/chevron2"/>
    <dgm:cxn modelId="{B3C52B1D-9D65-430F-8ED8-A3CFA06BE675}" srcId="{A6C0C19E-704A-411E-B45E-77A2E0EF953B}" destId="{8E2F2ABA-2836-4D60-B20A-32595827F432}" srcOrd="0" destOrd="0" parTransId="{9E2014CB-8B7F-41C3-8657-21502A422662}" sibTransId="{178E6B8D-CCB9-4AF0-86BC-FD098F5BD42B}"/>
    <dgm:cxn modelId="{CD8862CC-473A-4AA5-A671-EC3CA9DA056D}" srcId="{D026162C-6AFB-4A73-B583-E390CD83F790}" destId="{2A687F7F-2CA1-4507-AA35-3146AE6A02A7}" srcOrd="0" destOrd="0" parTransId="{96065511-3B76-4122-8D57-5CCCADA82FEE}" sibTransId="{C4F8CAE0-223C-4CBA-BEC5-F617EC226563}"/>
    <dgm:cxn modelId="{6323DEB6-05CF-42B5-8125-13D541578259}" type="presOf" srcId="{8E2F2ABA-2836-4D60-B20A-32595827F432}" destId="{64DD2C62-B939-4E83-8995-401BB6382C2E}" srcOrd="0" destOrd="0" presId="urn:microsoft.com/office/officeart/2005/8/layout/chevron2"/>
    <dgm:cxn modelId="{E5573535-38D4-4A21-893E-041AA166771F}" type="presOf" srcId="{A6C0C19E-704A-411E-B45E-77A2E0EF953B}" destId="{75E38AD8-963D-4310-BFEB-11D5308DE456}" srcOrd="0" destOrd="0" presId="urn:microsoft.com/office/officeart/2005/8/layout/chevron2"/>
    <dgm:cxn modelId="{8FC830B8-1F2B-4874-AB41-FD21CF1DDC0C}" srcId="{CB32B322-F82F-458A-AD8A-FD43645BF9B6}" destId="{5B5942DB-6B56-448C-A407-23DBA6371E7F}" srcOrd="0" destOrd="0" parTransId="{95B8C2D2-88A4-4600-979F-45D0AC296D6D}" sibTransId="{45175B2C-9262-4381-8FA0-B071A73091D2}"/>
    <dgm:cxn modelId="{41990C39-EA28-4BDA-814E-E40907DBD7D6}" srcId="{2A687F7F-2CA1-4507-AA35-3146AE6A02A7}" destId="{8D01A0B1-B0F7-4F57-B9F6-23B177B0A16A}" srcOrd="0" destOrd="0" parTransId="{3F65F770-B048-43CC-8724-4460CE4A9577}" sibTransId="{08601C4B-5490-4F77-8690-9BC88CA35831}"/>
    <dgm:cxn modelId="{20C1705F-268D-47E8-8742-47FE7D3B71C1}" srcId="{D026162C-6AFB-4A73-B583-E390CD83F790}" destId="{A6C0C19E-704A-411E-B45E-77A2E0EF953B}" srcOrd="1" destOrd="0" parTransId="{12864C65-C20D-4F3D-A2B1-4A12F02DD988}" sibTransId="{686413D9-3C31-4BA4-987B-A9CFA37BFEDF}"/>
    <dgm:cxn modelId="{0E60C53A-64B1-4401-AA32-59756BC5A6A6}" type="presParOf" srcId="{61F2162C-F74E-4151-A7CD-322DCD53AD8A}" destId="{DD0844D3-64E4-477E-9E26-0E57C7EDDF41}" srcOrd="0" destOrd="0" presId="urn:microsoft.com/office/officeart/2005/8/layout/chevron2"/>
    <dgm:cxn modelId="{C0AA1A58-DD6F-4CFC-B0BF-103680EA2A6B}" type="presParOf" srcId="{DD0844D3-64E4-477E-9E26-0E57C7EDDF41}" destId="{5A1BCC83-B1CF-4700-9100-D6182DB33732}" srcOrd="0" destOrd="0" presId="urn:microsoft.com/office/officeart/2005/8/layout/chevron2"/>
    <dgm:cxn modelId="{76EFD5ED-66ED-404C-A1D8-FD38B3BC7D76}" type="presParOf" srcId="{DD0844D3-64E4-477E-9E26-0E57C7EDDF41}" destId="{AEF6E313-B498-40C1-A2F8-9BF6A0F537E9}" srcOrd="1" destOrd="0" presId="urn:microsoft.com/office/officeart/2005/8/layout/chevron2"/>
    <dgm:cxn modelId="{266E9378-1747-4736-A921-C2A270C90488}" type="presParOf" srcId="{61F2162C-F74E-4151-A7CD-322DCD53AD8A}" destId="{34690A70-B7A8-443E-A77D-CB9C6983FF3C}" srcOrd="1" destOrd="0" presId="urn:microsoft.com/office/officeart/2005/8/layout/chevron2"/>
    <dgm:cxn modelId="{616670D5-B2C8-4F95-8234-10439D9DB2BC}" type="presParOf" srcId="{61F2162C-F74E-4151-A7CD-322DCD53AD8A}" destId="{53B60980-DBFF-4A20-8BBD-D28DEEB04EB9}" srcOrd="2" destOrd="0" presId="urn:microsoft.com/office/officeart/2005/8/layout/chevron2"/>
    <dgm:cxn modelId="{9D1F5687-F216-4F4B-9961-A1F413536F55}" type="presParOf" srcId="{53B60980-DBFF-4A20-8BBD-D28DEEB04EB9}" destId="{75E38AD8-963D-4310-BFEB-11D5308DE456}" srcOrd="0" destOrd="0" presId="urn:microsoft.com/office/officeart/2005/8/layout/chevron2"/>
    <dgm:cxn modelId="{29EAF613-30F6-4816-833A-2C5FF72AF81A}" type="presParOf" srcId="{53B60980-DBFF-4A20-8BBD-D28DEEB04EB9}" destId="{64DD2C62-B939-4E83-8995-401BB6382C2E}" srcOrd="1" destOrd="0" presId="urn:microsoft.com/office/officeart/2005/8/layout/chevron2"/>
    <dgm:cxn modelId="{B7C4C4AF-9D2B-4956-9AA2-60F856B5A669}" type="presParOf" srcId="{61F2162C-F74E-4151-A7CD-322DCD53AD8A}" destId="{F4CADF51-2E4B-4876-9902-68ABF52C8EE6}" srcOrd="3" destOrd="0" presId="urn:microsoft.com/office/officeart/2005/8/layout/chevron2"/>
    <dgm:cxn modelId="{49A30937-31FA-47DA-916B-4AFAE728F49B}" type="presParOf" srcId="{61F2162C-F74E-4151-A7CD-322DCD53AD8A}" destId="{10798A9A-4243-4682-8E3E-DB695B63EC60}" srcOrd="4" destOrd="0" presId="urn:microsoft.com/office/officeart/2005/8/layout/chevron2"/>
    <dgm:cxn modelId="{6ABE1B56-CDCD-4A89-A493-3FA86D54DFB9}" type="presParOf" srcId="{10798A9A-4243-4682-8E3E-DB695B63EC60}" destId="{C3072453-1A24-4548-BFFC-2A8379C1369F}" srcOrd="0" destOrd="0" presId="urn:microsoft.com/office/officeart/2005/8/layout/chevron2"/>
    <dgm:cxn modelId="{95FE1E37-1493-47AF-92B9-683A04B8E75C}" type="presParOf" srcId="{10798A9A-4243-4682-8E3E-DB695B63EC60}" destId="{07D2C09E-D58A-4EA2-B8C1-470ED90A9B97}" srcOrd="1" destOrd="0" presId="urn:microsoft.com/office/officeart/2005/8/layout/chevron2"/>
    <dgm:cxn modelId="{5021C75F-2B29-4F49-B4F1-192809435B4C}" type="presParOf" srcId="{61F2162C-F74E-4151-A7CD-322DCD53AD8A}" destId="{D1EFE0ED-DA88-407C-84E5-0927684B551C}" srcOrd="5" destOrd="0" presId="urn:microsoft.com/office/officeart/2005/8/layout/chevron2"/>
    <dgm:cxn modelId="{EE5035EB-D3D7-4187-994C-A861419B15BB}" type="presParOf" srcId="{61F2162C-F74E-4151-A7CD-322DCD53AD8A}" destId="{D52801D4-2C04-4E77-802D-294E603E43DD}" srcOrd="6" destOrd="0" presId="urn:microsoft.com/office/officeart/2005/8/layout/chevron2"/>
    <dgm:cxn modelId="{6A955877-0F7B-44A3-B787-62A73853E1A7}" type="presParOf" srcId="{D52801D4-2C04-4E77-802D-294E603E43DD}" destId="{66446012-E756-41FA-A4F9-A0F89A43176C}" srcOrd="0" destOrd="0" presId="urn:microsoft.com/office/officeart/2005/8/layout/chevron2"/>
    <dgm:cxn modelId="{232D4F89-DC43-488E-A6C1-A9057ABF675E}" type="presParOf" srcId="{D52801D4-2C04-4E77-802D-294E603E43DD}" destId="{9FD2C233-C09B-4419-88B6-460D5CF6A2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77D20-947D-4E5A-B57E-D3287EC657A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092900-8F38-4844-979E-3290BB9684E8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C</a:t>
          </a:r>
          <a:r>
            <a:rPr lang="hr-HR" dirty="0">
              <a:latin typeface="Times New Roman" panose="02020603050405020304" pitchFamily="18" charset="0"/>
              <a:cs typeface="Times New Roman" panose="02020603050405020304" pitchFamily="18" charset="0"/>
            </a:rPr>
            <a:t>ádizu, Španjolska</a:t>
          </a:r>
          <a:endParaRPr lang="en-US" dirty="0"/>
        </a:p>
      </dgm:t>
    </dgm:pt>
    <dgm:pt modelId="{C221FB82-FCD1-404D-BE4A-41C273DFFC9B}" type="parTrans" cxnId="{4F1ACF1A-5A7F-40E1-A36B-483356C827BC}">
      <dgm:prSet/>
      <dgm:spPr/>
      <dgm:t>
        <a:bodyPr/>
        <a:lstStyle/>
        <a:p>
          <a:endParaRPr lang="en-US"/>
        </a:p>
      </dgm:t>
    </dgm:pt>
    <dgm:pt modelId="{0DD0D920-0561-418A-BC80-3F37B8402390}" type="sibTrans" cxnId="{4F1ACF1A-5A7F-40E1-A36B-483356C827BC}">
      <dgm:prSet/>
      <dgm:spPr/>
      <dgm:t>
        <a:bodyPr/>
        <a:lstStyle/>
        <a:p>
          <a:endParaRPr lang="en-US"/>
        </a:p>
      </dgm:t>
    </dgm:pt>
    <dgm:pt modelId="{1A25E016-F51E-4ACC-A2AA-FF8ED035C222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Gdanjsku, Poljska</a:t>
          </a:r>
          <a:endParaRPr lang="en-US" dirty="0"/>
        </a:p>
      </dgm:t>
    </dgm:pt>
    <dgm:pt modelId="{9C083E5F-3BBE-46CE-95B1-23CB51FD30F1}" type="parTrans" cxnId="{3651F211-C6FC-4E08-B93C-FDFD2C18DF04}">
      <dgm:prSet/>
      <dgm:spPr/>
      <dgm:t>
        <a:bodyPr/>
        <a:lstStyle/>
        <a:p>
          <a:endParaRPr lang="en-US"/>
        </a:p>
      </dgm:t>
    </dgm:pt>
    <dgm:pt modelId="{EB19EE83-CFD8-4164-B08D-DC1634541810}" type="sibTrans" cxnId="{3651F211-C6FC-4E08-B93C-FDFD2C18DF04}">
      <dgm:prSet/>
      <dgm:spPr/>
      <dgm:t>
        <a:bodyPr/>
        <a:lstStyle/>
        <a:p>
          <a:endParaRPr lang="en-US"/>
        </a:p>
      </dgm:t>
    </dgm:pt>
    <dgm:pt modelId="{145CB914-F438-4C41-B36A-6B6BEC841017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Zapadne Bretanje, Brest, Francuska </a:t>
          </a:r>
          <a:endParaRPr lang="en-US" dirty="0"/>
        </a:p>
      </dgm:t>
    </dgm:pt>
    <dgm:pt modelId="{9F053E0B-C9DE-4A4D-A6E4-430B36FFDCB5}" type="parTrans" cxnId="{5BFF07DF-B032-4FD6-ACF0-3BD66BA0A311}">
      <dgm:prSet/>
      <dgm:spPr/>
      <dgm:t>
        <a:bodyPr/>
        <a:lstStyle/>
        <a:p>
          <a:endParaRPr lang="en-US"/>
        </a:p>
      </dgm:t>
    </dgm:pt>
    <dgm:pt modelId="{29E6D3A6-D112-4CDE-836F-A35CB01023C8}" type="sibTrans" cxnId="{5BFF07DF-B032-4FD6-ACF0-3BD66BA0A311}">
      <dgm:prSet/>
      <dgm:spPr/>
      <dgm:t>
        <a:bodyPr/>
        <a:lstStyle/>
        <a:p>
          <a:endParaRPr lang="en-US"/>
        </a:p>
      </dgm:t>
    </dgm:pt>
    <dgm:pt modelId="{EABFDB17-7F25-4A09-B7D3-622157E09ACE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b="0" i="0" dirty="0"/>
            <a:t>Sveučilište </a:t>
          </a:r>
          <a:r>
            <a:rPr lang="en-US" b="0" i="0" dirty="0"/>
            <a:t>Christiana Albrechta</a:t>
          </a:r>
          <a:r>
            <a:rPr lang="hr-HR" b="0" i="0" dirty="0"/>
            <a:t>, Kiel, Njemačka</a:t>
          </a:r>
          <a:endParaRPr lang="en-US" dirty="0"/>
        </a:p>
      </dgm:t>
    </dgm:pt>
    <dgm:pt modelId="{F2461660-A4AE-45D3-9F3B-6D5696ABEDE1}" type="parTrans" cxnId="{6C5F9D61-84BB-4B88-855D-681EFEE072F4}">
      <dgm:prSet/>
      <dgm:spPr/>
      <dgm:t>
        <a:bodyPr/>
        <a:lstStyle/>
        <a:p>
          <a:endParaRPr lang="en-US"/>
        </a:p>
      </dgm:t>
    </dgm:pt>
    <dgm:pt modelId="{F71750BB-6EB9-4EA3-A117-20E0774860B6}" type="sibTrans" cxnId="{6C5F9D61-84BB-4B88-855D-681EFEE072F4}">
      <dgm:prSet/>
      <dgm:spPr/>
      <dgm:t>
        <a:bodyPr/>
        <a:lstStyle/>
        <a:p>
          <a:endParaRPr lang="en-US"/>
        </a:p>
      </dgm:t>
    </dgm:pt>
    <dgm:pt modelId="{FCA60263-D07F-4A68-8706-B1F0E7D81259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u Splitu, Hrvatska</a:t>
          </a:r>
          <a:endParaRPr lang="en-US" dirty="0"/>
        </a:p>
      </dgm:t>
    </dgm:pt>
    <dgm:pt modelId="{449D2444-3C66-43F8-9F5D-89CA07AFDC8F}" type="parTrans" cxnId="{ED2AAEA3-F78C-428A-9955-0B0234EF8E05}">
      <dgm:prSet/>
      <dgm:spPr/>
      <dgm:t>
        <a:bodyPr/>
        <a:lstStyle/>
        <a:p>
          <a:endParaRPr lang="en-US"/>
        </a:p>
      </dgm:t>
    </dgm:pt>
    <dgm:pt modelId="{C6961D1F-E840-472D-BBAA-2CE91A5AF288}" type="sibTrans" cxnId="{ED2AAEA3-F78C-428A-9955-0B0234EF8E05}">
      <dgm:prSet/>
      <dgm:spPr/>
      <dgm:t>
        <a:bodyPr/>
        <a:lstStyle/>
        <a:p>
          <a:endParaRPr lang="en-US"/>
        </a:p>
      </dgm:t>
    </dgm:pt>
    <dgm:pt modelId="{38E82C8F-6615-4068-9BB2-AE78BE0ACF0B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dirty="0"/>
            <a:t>Sveučilište na Malti, Malta</a:t>
          </a:r>
          <a:endParaRPr lang="en-US" dirty="0"/>
        </a:p>
      </dgm:t>
    </dgm:pt>
    <dgm:pt modelId="{6BE16E9D-A6FD-4695-B592-125F4F941E71}" type="parTrans" cxnId="{143D37C4-4FBA-4882-B342-0472C3DD128E}">
      <dgm:prSet/>
      <dgm:spPr/>
      <dgm:t>
        <a:bodyPr/>
        <a:lstStyle/>
        <a:p>
          <a:endParaRPr lang="en-US"/>
        </a:p>
      </dgm:t>
    </dgm:pt>
    <dgm:pt modelId="{4C1D77C6-FA25-4693-B7FF-38F6C8E84F84}" type="sibTrans" cxnId="{143D37C4-4FBA-4882-B342-0472C3DD128E}">
      <dgm:prSet/>
      <dgm:spPr/>
      <dgm:t>
        <a:bodyPr/>
        <a:lstStyle/>
        <a:p>
          <a:endParaRPr lang="en-US"/>
        </a:p>
      </dgm:t>
    </dgm:pt>
    <dgm:pt modelId="{0356F46B-B797-4EB1-AD26-73CA6FC7D0FD}" type="pres">
      <dgm:prSet presAssocID="{F2677D20-947D-4E5A-B57E-D3287EC657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F748CC5-B5F3-4962-BBB2-76857FE5BF24}" type="pres">
      <dgm:prSet presAssocID="{E8092900-8F38-4844-979E-3290BB9684E8}" presName="dummy" presStyleCnt="0"/>
      <dgm:spPr/>
    </dgm:pt>
    <dgm:pt modelId="{56A39998-1100-4E33-A023-311BD7E33CF1}" type="pres">
      <dgm:prSet presAssocID="{E8092900-8F38-4844-979E-3290BB9684E8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12308-E971-44AC-ABBD-E05120F9B76A}" type="pres">
      <dgm:prSet presAssocID="{0DD0D920-0561-418A-BC80-3F37B8402390}" presName="sibTrans" presStyleLbl="node1" presStyleIdx="0" presStyleCnt="6"/>
      <dgm:spPr/>
      <dgm:t>
        <a:bodyPr/>
        <a:lstStyle/>
        <a:p>
          <a:endParaRPr lang="hr-HR"/>
        </a:p>
      </dgm:t>
    </dgm:pt>
    <dgm:pt modelId="{8D58DB70-52FE-47A1-84B1-10A6C950D940}" type="pres">
      <dgm:prSet presAssocID="{1A25E016-F51E-4ACC-A2AA-FF8ED035C222}" presName="dummy" presStyleCnt="0"/>
      <dgm:spPr/>
    </dgm:pt>
    <dgm:pt modelId="{838ADE71-50D0-499F-A160-C26ADF628384}" type="pres">
      <dgm:prSet presAssocID="{1A25E016-F51E-4ACC-A2AA-FF8ED035C222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6060CC-C0B4-44A4-8090-BAB63A60C4D0}" type="pres">
      <dgm:prSet presAssocID="{EB19EE83-CFD8-4164-B08D-DC1634541810}" presName="sibTrans" presStyleLbl="node1" presStyleIdx="1" presStyleCnt="6"/>
      <dgm:spPr/>
      <dgm:t>
        <a:bodyPr/>
        <a:lstStyle/>
        <a:p>
          <a:endParaRPr lang="hr-HR"/>
        </a:p>
      </dgm:t>
    </dgm:pt>
    <dgm:pt modelId="{49CE09EA-087F-47D0-ACEB-D0731DEB3B94}" type="pres">
      <dgm:prSet presAssocID="{145CB914-F438-4C41-B36A-6B6BEC841017}" presName="dummy" presStyleCnt="0"/>
      <dgm:spPr/>
    </dgm:pt>
    <dgm:pt modelId="{D4524843-6DF7-4558-8398-746130A78D50}" type="pres">
      <dgm:prSet presAssocID="{145CB914-F438-4C41-B36A-6B6BEC84101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C1A3E40-A45F-4CBC-B0E0-36502BA8F709}" type="pres">
      <dgm:prSet presAssocID="{29E6D3A6-D112-4CDE-836F-A35CB01023C8}" presName="sibTrans" presStyleLbl="node1" presStyleIdx="2" presStyleCnt="6"/>
      <dgm:spPr/>
      <dgm:t>
        <a:bodyPr/>
        <a:lstStyle/>
        <a:p>
          <a:endParaRPr lang="hr-HR"/>
        </a:p>
      </dgm:t>
    </dgm:pt>
    <dgm:pt modelId="{CEF1C31F-46B8-4F4D-B0D6-74E9D62C2380}" type="pres">
      <dgm:prSet presAssocID="{EABFDB17-7F25-4A09-B7D3-622157E09ACE}" presName="dummy" presStyleCnt="0"/>
      <dgm:spPr/>
    </dgm:pt>
    <dgm:pt modelId="{AE6C9377-1DBE-476E-AB3E-DB3BCD35C56C}" type="pres">
      <dgm:prSet presAssocID="{EABFDB17-7F25-4A09-B7D3-622157E09ACE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128EE9-F4FA-40D1-B0EB-3433D9C9F746}" type="pres">
      <dgm:prSet presAssocID="{F71750BB-6EB9-4EA3-A117-20E0774860B6}" presName="sibTrans" presStyleLbl="node1" presStyleIdx="3" presStyleCnt="6"/>
      <dgm:spPr/>
      <dgm:t>
        <a:bodyPr/>
        <a:lstStyle/>
        <a:p>
          <a:endParaRPr lang="hr-HR"/>
        </a:p>
      </dgm:t>
    </dgm:pt>
    <dgm:pt modelId="{D9727BC9-B21A-4E97-98EB-E9C06F923ACE}" type="pres">
      <dgm:prSet presAssocID="{FCA60263-D07F-4A68-8706-B1F0E7D81259}" presName="dummy" presStyleCnt="0"/>
      <dgm:spPr/>
    </dgm:pt>
    <dgm:pt modelId="{E6F40C6A-BA75-469C-AFD0-97AF57B6FDC5}" type="pres">
      <dgm:prSet presAssocID="{FCA60263-D07F-4A68-8706-B1F0E7D81259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421B00-EA35-45A4-A7D8-0967D99F588B}" type="pres">
      <dgm:prSet presAssocID="{C6961D1F-E840-472D-BBAA-2CE91A5AF288}" presName="sibTrans" presStyleLbl="node1" presStyleIdx="4" presStyleCnt="6"/>
      <dgm:spPr/>
      <dgm:t>
        <a:bodyPr/>
        <a:lstStyle/>
        <a:p>
          <a:endParaRPr lang="hr-HR"/>
        </a:p>
      </dgm:t>
    </dgm:pt>
    <dgm:pt modelId="{3099F6D2-14E5-43C7-AAC2-93D2A692C2D0}" type="pres">
      <dgm:prSet presAssocID="{38E82C8F-6615-4068-9BB2-AE78BE0ACF0B}" presName="dummy" presStyleCnt="0"/>
      <dgm:spPr/>
    </dgm:pt>
    <dgm:pt modelId="{CFB07200-92DF-48F4-ACCC-EFD9131EDECF}" type="pres">
      <dgm:prSet presAssocID="{38E82C8F-6615-4068-9BB2-AE78BE0ACF0B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136F20-03D6-4089-BA75-1398F23A423D}" type="pres">
      <dgm:prSet presAssocID="{4C1D77C6-FA25-4693-B7FF-38F6C8E84F84}" presName="sibTrans" presStyleLbl="node1" presStyleIdx="5" presStyleCnt="6"/>
      <dgm:spPr/>
      <dgm:t>
        <a:bodyPr/>
        <a:lstStyle/>
        <a:p>
          <a:endParaRPr lang="hr-HR"/>
        </a:p>
      </dgm:t>
    </dgm:pt>
  </dgm:ptLst>
  <dgm:cxnLst>
    <dgm:cxn modelId="{0E602D3A-D94E-4CA3-9D39-2FA731A1117C}" type="presOf" srcId="{E8092900-8F38-4844-979E-3290BB9684E8}" destId="{56A39998-1100-4E33-A023-311BD7E33CF1}" srcOrd="0" destOrd="0" presId="urn:microsoft.com/office/officeart/2005/8/layout/cycle1"/>
    <dgm:cxn modelId="{3651F211-C6FC-4E08-B93C-FDFD2C18DF04}" srcId="{F2677D20-947D-4E5A-B57E-D3287EC657A5}" destId="{1A25E016-F51E-4ACC-A2AA-FF8ED035C222}" srcOrd="1" destOrd="0" parTransId="{9C083E5F-3BBE-46CE-95B1-23CB51FD30F1}" sibTransId="{EB19EE83-CFD8-4164-B08D-DC1634541810}"/>
    <dgm:cxn modelId="{9F78A1F9-25B3-45B6-A102-CD67AC8F472E}" type="presOf" srcId="{29E6D3A6-D112-4CDE-836F-A35CB01023C8}" destId="{8C1A3E40-A45F-4CBC-B0E0-36502BA8F709}" srcOrd="0" destOrd="0" presId="urn:microsoft.com/office/officeart/2005/8/layout/cycle1"/>
    <dgm:cxn modelId="{AF1853AA-3307-48F7-8E5C-23E661960380}" type="presOf" srcId="{4C1D77C6-FA25-4693-B7FF-38F6C8E84F84}" destId="{6A136F20-03D6-4089-BA75-1398F23A423D}" srcOrd="0" destOrd="0" presId="urn:microsoft.com/office/officeart/2005/8/layout/cycle1"/>
    <dgm:cxn modelId="{F838AB0A-1288-4011-9580-816C5865CA28}" type="presOf" srcId="{1A25E016-F51E-4ACC-A2AA-FF8ED035C222}" destId="{838ADE71-50D0-499F-A160-C26ADF628384}" srcOrd="0" destOrd="0" presId="urn:microsoft.com/office/officeart/2005/8/layout/cycle1"/>
    <dgm:cxn modelId="{ED2AAEA3-F78C-428A-9955-0B0234EF8E05}" srcId="{F2677D20-947D-4E5A-B57E-D3287EC657A5}" destId="{FCA60263-D07F-4A68-8706-B1F0E7D81259}" srcOrd="4" destOrd="0" parTransId="{449D2444-3C66-43F8-9F5D-89CA07AFDC8F}" sibTransId="{C6961D1F-E840-472D-BBAA-2CE91A5AF288}"/>
    <dgm:cxn modelId="{4BB22310-D5C1-42F9-8CD0-351BDB428893}" type="presOf" srcId="{145CB914-F438-4C41-B36A-6B6BEC841017}" destId="{D4524843-6DF7-4558-8398-746130A78D50}" srcOrd="0" destOrd="0" presId="urn:microsoft.com/office/officeart/2005/8/layout/cycle1"/>
    <dgm:cxn modelId="{4F1ACF1A-5A7F-40E1-A36B-483356C827BC}" srcId="{F2677D20-947D-4E5A-B57E-D3287EC657A5}" destId="{E8092900-8F38-4844-979E-3290BB9684E8}" srcOrd="0" destOrd="0" parTransId="{C221FB82-FCD1-404D-BE4A-41C273DFFC9B}" sibTransId="{0DD0D920-0561-418A-BC80-3F37B8402390}"/>
    <dgm:cxn modelId="{488BC064-D102-43F5-8D90-C848593D5200}" type="presOf" srcId="{C6961D1F-E840-472D-BBAA-2CE91A5AF288}" destId="{D1421B00-EA35-45A4-A7D8-0967D99F588B}" srcOrd="0" destOrd="0" presId="urn:microsoft.com/office/officeart/2005/8/layout/cycle1"/>
    <dgm:cxn modelId="{14B75780-DB58-4AE2-ACBD-65B1D70D72B2}" type="presOf" srcId="{38E82C8F-6615-4068-9BB2-AE78BE0ACF0B}" destId="{CFB07200-92DF-48F4-ACCC-EFD9131EDECF}" srcOrd="0" destOrd="0" presId="urn:microsoft.com/office/officeart/2005/8/layout/cycle1"/>
    <dgm:cxn modelId="{6C5F9D61-84BB-4B88-855D-681EFEE072F4}" srcId="{F2677D20-947D-4E5A-B57E-D3287EC657A5}" destId="{EABFDB17-7F25-4A09-B7D3-622157E09ACE}" srcOrd="3" destOrd="0" parTransId="{F2461660-A4AE-45D3-9F3B-6D5696ABEDE1}" sibTransId="{F71750BB-6EB9-4EA3-A117-20E0774860B6}"/>
    <dgm:cxn modelId="{A97F5DAA-A5FF-4582-8114-67F99E9A40AF}" type="presOf" srcId="{F2677D20-947D-4E5A-B57E-D3287EC657A5}" destId="{0356F46B-B797-4EB1-AD26-73CA6FC7D0FD}" srcOrd="0" destOrd="0" presId="urn:microsoft.com/office/officeart/2005/8/layout/cycle1"/>
    <dgm:cxn modelId="{5BFF07DF-B032-4FD6-ACF0-3BD66BA0A311}" srcId="{F2677D20-947D-4E5A-B57E-D3287EC657A5}" destId="{145CB914-F438-4C41-B36A-6B6BEC841017}" srcOrd="2" destOrd="0" parTransId="{9F053E0B-C9DE-4A4D-A6E4-430B36FFDCB5}" sibTransId="{29E6D3A6-D112-4CDE-836F-A35CB01023C8}"/>
    <dgm:cxn modelId="{4D4FD717-C16E-4917-A188-14D0B9EDBEE2}" type="presOf" srcId="{F71750BB-6EB9-4EA3-A117-20E0774860B6}" destId="{CB128EE9-F4FA-40D1-B0EB-3433D9C9F746}" srcOrd="0" destOrd="0" presId="urn:microsoft.com/office/officeart/2005/8/layout/cycle1"/>
    <dgm:cxn modelId="{C40A9F56-FC97-483E-A9FF-F0B57077123F}" type="presOf" srcId="{0DD0D920-0561-418A-BC80-3F37B8402390}" destId="{82E12308-E971-44AC-ABBD-E05120F9B76A}" srcOrd="0" destOrd="0" presId="urn:microsoft.com/office/officeart/2005/8/layout/cycle1"/>
    <dgm:cxn modelId="{143D37C4-4FBA-4882-B342-0472C3DD128E}" srcId="{F2677D20-947D-4E5A-B57E-D3287EC657A5}" destId="{38E82C8F-6615-4068-9BB2-AE78BE0ACF0B}" srcOrd="5" destOrd="0" parTransId="{6BE16E9D-A6FD-4695-B592-125F4F941E71}" sibTransId="{4C1D77C6-FA25-4693-B7FF-38F6C8E84F84}"/>
    <dgm:cxn modelId="{08279DD9-62C0-4F05-B6E6-F783EDD49D25}" type="presOf" srcId="{EABFDB17-7F25-4A09-B7D3-622157E09ACE}" destId="{AE6C9377-1DBE-476E-AB3E-DB3BCD35C56C}" srcOrd="0" destOrd="0" presId="urn:microsoft.com/office/officeart/2005/8/layout/cycle1"/>
    <dgm:cxn modelId="{365095DA-B0C8-4FD1-A03F-6E1163754EBD}" type="presOf" srcId="{EB19EE83-CFD8-4164-B08D-DC1634541810}" destId="{A46060CC-C0B4-44A4-8090-BAB63A60C4D0}" srcOrd="0" destOrd="0" presId="urn:microsoft.com/office/officeart/2005/8/layout/cycle1"/>
    <dgm:cxn modelId="{9C87F69A-BF4E-4E65-B4D1-A075C93AE2E5}" type="presOf" srcId="{FCA60263-D07F-4A68-8706-B1F0E7D81259}" destId="{E6F40C6A-BA75-469C-AFD0-97AF57B6FDC5}" srcOrd="0" destOrd="0" presId="urn:microsoft.com/office/officeart/2005/8/layout/cycle1"/>
    <dgm:cxn modelId="{53815DA8-DFF6-4EF1-A375-0584AE4AB943}" type="presParOf" srcId="{0356F46B-B797-4EB1-AD26-73CA6FC7D0FD}" destId="{4F748CC5-B5F3-4962-BBB2-76857FE5BF24}" srcOrd="0" destOrd="0" presId="urn:microsoft.com/office/officeart/2005/8/layout/cycle1"/>
    <dgm:cxn modelId="{46744F67-3856-4B4D-92D6-AF52A39A0ABC}" type="presParOf" srcId="{0356F46B-B797-4EB1-AD26-73CA6FC7D0FD}" destId="{56A39998-1100-4E33-A023-311BD7E33CF1}" srcOrd="1" destOrd="0" presId="urn:microsoft.com/office/officeart/2005/8/layout/cycle1"/>
    <dgm:cxn modelId="{EB369E2B-51E7-4753-9606-D9980779A4D4}" type="presParOf" srcId="{0356F46B-B797-4EB1-AD26-73CA6FC7D0FD}" destId="{82E12308-E971-44AC-ABBD-E05120F9B76A}" srcOrd="2" destOrd="0" presId="urn:microsoft.com/office/officeart/2005/8/layout/cycle1"/>
    <dgm:cxn modelId="{0CEBE081-EA05-46CE-AE72-C2769757DAAC}" type="presParOf" srcId="{0356F46B-B797-4EB1-AD26-73CA6FC7D0FD}" destId="{8D58DB70-52FE-47A1-84B1-10A6C950D940}" srcOrd="3" destOrd="0" presId="urn:microsoft.com/office/officeart/2005/8/layout/cycle1"/>
    <dgm:cxn modelId="{A994D032-6215-4E8A-9352-AF58F948FA18}" type="presParOf" srcId="{0356F46B-B797-4EB1-AD26-73CA6FC7D0FD}" destId="{838ADE71-50D0-499F-A160-C26ADF628384}" srcOrd="4" destOrd="0" presId="urn:microsoft.com/office/officeart/2005/8/layout/cycle1"/>
    <dgm:cxn modelId="{6CC2D0AA-B6F9-4F7F-850F-8EE23068317F}" type="presParOf" srcId="{0356F46B-B797-4EB1-AD26-73CA6FC7D0FD}" destId="{A46060CC-C0B4-44A4-8090-BAB63A60C4D0}" srcOrd="5" destOrd="0" presId="urn:microsoft.com/office/officeart/2005/8/layout/cycle1"/>
    <dgm:cxn modelId="{F3CF72F2-697A-45F4-957C-2334A093F599}" type="presParOf" srcId="{0356F46B-B797-4EB1-AD26-73CA6FC7D0FD}" destId="{49CE09EA-087F-47D0-ACEB-D0731DEB3B94}" srcOrd="6" destOrd="0" presId="urn:microsoft.com/office/officeart/2005/8/layout/cycle1"/>
    <dgm:cxn modelId="{DE9E0E01-74C5-41D5-B966-43DBA2F96180}" type="presParOf" srcId="{0356F46B-B797-4EB1-AD26-73CA6FC7D0FD}" destId="{D4524843-6DF7-4558-8398-746130A78D50}" srcOrd="7" destOrd="0" presId="urn:microsoft.com/office/officeart/2005/8/layout/cycle1"/>
    <dgm:cxn modelId="{FB569CE1-AF89-4BDE-990D-9FDF01EA0252}" type="presParOf" srcId="{0356F46B-B797-4EB1-AD26-73CA6FC7D0FD}" destId="{8C1A3E40-A45F-4CBC-B0E0-36502BA8F709}" srcOrd="8" destOrd="0" presId="urn:microsoft.com/office/officeart/2005/8/layout/cycle1"/>
    <dgm:cxn modelId="{3FDA7E39-B2A9-4B87-8A60-65834EE240C9}" type="presParOf" srcId="{0356F46B-B797-4EB1-AD26-73CA6FC7D0FD}" destId="{CEF1C31F-46B8-4F4D-B0D6-74E9D62C2380}" srcOrd="9" destOrd="0" presId="urn:microsoft.com/office/officeart/2005/8/layout/cycle1"/>
    <dgm:cxn modelId="{3A7C4ACD-DA10-4EFE-A718-6E64D34B6553}" type="presParOf" srcId="{0356F46B-B797-4EB1-AD26-73CA6FC7D0FD}" destId="{AE6C9377-1DBE-476E-AB3E-DB3BCD35C56C}" srcOrd="10" destOrd="0" presId="urn:microsoft.com/office/officeart/2005/8/layout/cycle1"/>
    <dgm:cxn modelId="{347FD367-0041-47FE-BD58-A4CA614F3D8E}" type="presParOf" srcId="{0356F46B-B797-4EB1-AD26-73CA6FC7D0FD}" destId="{CB128EE9-F4FA-40D1-B0EB-3433D9C9F746}" srcOrd="11" destOrd="0" presId="urn:microsoft.com/office/officeart/2005/8/layout/cycle1"/>
    <dgm:cxn modelId="{A45A3959-C815-449F-B968-98E2395537D3}" type="presParOf" srcId="{0356F46B-B797-4EB1-AD26-73CA6FC7D0FD}" destId="{D9727BC9-B21A-4E97-98EB-E9C06F923ACE}" srcOrd="12" destOrd="0" presId="urn:microsoft.com/office/officeart/2005/8/layout/cycle1"/>
    <dgm:cxn modelId="{8E50BB24-C752-4C14-B75E-294D5C1892D6}" type="presParOf" srcId="{0356F46B-B797-4EB1-AD26-73CA6FC7D0FD}" destId="{E6F40C6A-BA75-469C-AFD0-97AF57B6FDC5}" srcOrd="13" destOrd="0" presId="urn:microsoft.com/office/officeart/2005/8/layout/cycle1"/>
    <dgm:cxn modelId="{B09A667E-0809-4FEE-8E96-E7B334927EF1}" type="presParOf" srcId="{0356F46B-B797-4EB1-AD26-73CA6FC7D0FD}" destId="{D1421B00-EA35-45A4-A7D8-0967D99F588B}" srcOrd="14" destOrd="0" presId="urn:microsoft.com/office/officeart/2005/8/layout/cycle1"/>
    <dgm:cxn modelId="{BE14103B-A896-43B7-98D2-FF5EBA5AB6A6}" type="presParOf" srcId="{0356F46B-B797-4EB1-AD26-73CA6FC7D0FD}" destId="{3099F6D2-14E5-43C7-AAC2-93D2A692C2D0}" srcOrd="15" destOrd="0" presId="urn:microsoft.com/office/officeart/2005/8/layout/cycle1"/>
    <dgm:cxn modelId="{C5298677-F0BE-4A81-B3A6-A8A886D9BBB0}" type="presParOf" srcId="{0356F46B-B797-4EB1-AD26-73CA6FC7D0FD}" destId="{CFB07200-92DF-48F4-ACCC-EFD9131EDECF}" srcOrd="16" destOrd="0" presId="urn:microsoft.com/office/officeart/2005/8/layout/cycle1"/>
    <dgm:cxn modelId="{BC7D8ED1-512B-42CB-AEF7-DFC98B4F5638}" type="presParOf" srcId="{0356F46B-B797-4EB1-AD26-73CA6FC7D0FD}" destId="{6A136F20-03D6-4089-BA75-1398F23A423D}" srcOrd="17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1BCC83-B1CF-4700-9100-D6182DB33732}">
      <dsp:nvSpPr>
        <dsp:cNvPr id="0" name=""/>
        <dsp:cNvSpPr/>
      </dsp:nvSpPr>
      <dsp:spPr>
        <a:xfrm rot="5400000">
          <a:off x="-179747" y="180063"/>
          <a:ext cx="1198317" cy="8388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                              </a:t>
          </a:r>
          <a:endParaRPr lang="en-US" sz="2300" kern="1200" dirty="0"/>
        </a:p>
      </dsp:txBody>
      <dsp:txXfrm rot="5400000">
        <a:off x="-179747" y="180063"/>
        <a:ext cx="1198317" cy="838822"/>
      </dsp:txXfrm>
    </dsp:sp>
    <dsp:sp modelId="{AEF6E313-B498-40C1-A2F8-9BF6A0F537E9}">
      <dsp:nvSpPr>
        <dsp:cNvPr id="0" name=""/>
        <dsp:cNvSpPr/>
      </dsp:nvSpPr>
      <dsp:spPr>
        <a:xfrm rot="5400000">
          <a:off x="5287757" y="-4448620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Dugoročna suradnja unutar saveza temeljena na održivosti, izvrsnosti i europskim vrijednostima</a:t>
          </a:r>
          <a:endParaRPr lang="en-US" sz="2000" kern="1200" dirty="0"/>
        </a:p>
      </dsp:txBody>
      <dsp:txXfrm rot="5400000">
        <a:off x="5287757" y="-4448620"/>
        <a:ext cx="778906" cy="9676777"/>
      </dsp:txXfrm>
    </dsp:sp>
    <dsp:sp modelId="{75E38AD8-963D-4310-BFEB-11D5308DE456}">
      <dsp:nvSpPr>
        <dsp:cNvPr id="0" name=""/>
        <dsp:cNvSpPr/>
      </dsp:nvSpPr>
      <dsp:spPr>
        <a:xfrm rot="5400000">
          <a:off x="-179747" y="1230859"/>
          <a:ext cx="1198317" cy="8388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                     </a:t>
          </a:r>
          <a:endParaRPr lang="en-US" sz="2300" kern="1200" dirty="0"/>
        </a:p>
      </dsp:txBody>
      <dsp:txXfrm rot="5400000">
        <a:off x="-179747" y="1230859"/>
        <a:ext cx="1198317" cy="838822"/>
      </dsp:txXfrm>
    </dsp:sp>
    <dsp:sp modelId="{64DD2C62-B939-4E83-8995-401BB6382C2E}">
      <dsp:nvSpPr>
        <dsp:cNvPr id="0" name=""/>
        <dsp:cNvSpPr/>
      </dsp:nvSpPr>
      <dsp:spPr>
        <a:xfrm rot="5400000">
          <a:off x="5287757" y="-3397823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Studenti sami dizajniraju svoj kurikulum u svrhu stjecanja Europske diplome</a:t>
          </a:r>
          <a:endParaRPr lang="en-US" sz="2000" kern="1200" dirty="0"/>
        </a:p>
      </dsp:txBody>
      <dsp:txXfrm rot="5400000">
        <a:off x="5287757" y="-3397823"/>
        <a:ext cx="778906" cy="9676777"/>
      </dsp:txXfrm>
    </dsp:sp>
    <dsp:sp modelId="{C3072453-1A24-4548-BFFC-2A8379C1369F}">
      <dsp:nvSpPr>
        <dsp:cNvPr id="0" name=""/>
        <dsp:cNvSpPr/>
      </dsp:nvSpPr>
      <dsp:spPr>
        <a:xfrm rot="5400000">
          <a:off x="-179747" y="2281656"/>
          <a:ext cx="1198317" cy="8388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                           </a:t>
          </a:r>
          <a:endParaRPr lang="en-US" sz="2300" kern="1200" dirty="0"/>
        </a:p>
      </dsp:txBody>
      <dsp:txXfrm rot="5400000">
        <a:off x="-179747" y="2281656"/>
        <a:ext cx="1198317" cy="838822"/>
      </dsp:txXfrm>
    </dsp:sp>
    <dsp:sp modelId="{07D2C09E-D58A-4EA2-B8C1-470ED90A9B97}">
      <dsp:nvSpPr>
        <dsp:cNvPr id="0" name=""/>
        <dsp:cNvSpPr/>
      </dsp:nvSpPr>
      <dsp:spPr>
        <a:xfrm rot="5400000">
          <a:off x="5287757" y="-2347027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Povećana mobilnost studenata te veći broj zajedničkih istraživačkih projekata za akademsko osoblje</a:t>
          </a:r>
          <a:endParaRPr lang="en-US" sz="2000" kern="1200" dirty="0"/>
        </a:p>
      </dsp:txBody>
      <dsp:txXfrm rot="5400000">
        <a:off x="5287757" y="-2347027"/>
        <a:ext cx="778906" cy="9676777"/>
      </dsp:txXfrm>
    </dsp:sp>
    <dsp:sp modelId="{66446012-E756-41FA-A4F9-A0F89A43176C}">
      <dsp:nvSpPr>
        <dsp:cNvPr id="0" name=""/>
        <dsp:cNvSpPr/>
      </dsp:nvSpPr>
      <dsp:spPr>
        <a:xfrm rot="5400000">
          <a:off x="-179747" y="3332452"/>
          <a:ext cx="1198317" cy="8388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/>
            <a:t>    </a:t>
          </a:r>
          <a:endParaRPr lang="en-US" sz="2300" kern="1200" dirty="0"/>
        </a:p>
      </dsp:txBody>
      <dsp:txXfrm rot="5400000">
        <a:off x="-179747" y="3332452"/>
        <a:ext cx="1198317" cy="838822"/>
      </dsp:txXfrm>
    </dsp:sp>
    <dsp:sp modelId="{9FD2C233-C09B-4419-88B6-460D5CF6A27E}">
      <dsp:nvSpPr>
        <dsp:cNvPr id="0" name=""/>
        <dsp:cNvSpPr/>
      </dsp:nvSpPr>
      <dsp:spPr>
        <a:xfrm rot="5400000">
          <a:off x="5287757" y="-1296230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Studenti, profesori i vanjski partneri surađuju u timovima pokrivajući goruće teme poput klimatskih promjena, održive poljoprivrede i ostalih izazova s kojima se Europa susreće. </a:t>
          </a:r>
          <a:endParaRPr lang="en-US" sz="2000" kern="1200" dirty="0"/>
        </a:p>
      </dsp:txBody>
      <dsp:txXfrm rot="5400000">
        <a:off x="5287757" y="-1296230"/>
        <a:ext cx="778906" cy="96767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A39998-1100-4E33-A023-311BD7E33CF1}">
      <dsp:nvSpPr>
        <dsp:cNvPr id="0" name=""/>
        <dsp:cNvSpPr/>
      </dsp:nvSpPr>
      <dsp:spPr>
        <a:xfrm>
          <a:off x="3221363" y="297524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/>
            <a:t>Sveučilište u C</a:t>
          </a:r>
          <a:r>
            <a:rPr lang="hr-HR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ádizu, Španjolska</a:t>
          </a:r>
          <a:endParaRPr lang="en-US" sz="1300" kern="1200" dirty="0"/>
        </a:p>
      </dsp:txBody>
      <dsp:txXfrm>
        <a:off x="3221363" y="297524"/>
        <a:ext cx="961448" cy="961448"/>
      </dsp:txXfrm>
    </dsp:sp>
    <dsp:sp modelId="{82E12308-E971-44AC-ABBD-E05120F9B76A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20573170"/>
            <a:gd name="adj4" fmla="val 18982995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ADE71-50D0-499F-A160-C26ADF628384}">
      <dsp:nvSpPr>
        <dsp:cNvPr id="0" name=""/>
        <dsp:cNvSpPr/>
      </dsp:nvSpPr>
      <dsp:spPr>
        <a:xfrm>
          <a:off x="4294551" y="2156339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/>
            <a:t>Sveučilište u Gdanjsku, Poljska</a:t>
          </a:r>
          <a:endParaRPr lang="en-US" sz="1300" kern="1200" dirty="0"/>
        </a:p>
      </dsp:txBody>
      <dsp:txXfrm>
        <a:off x="4294551" y="2156339"/>
        <a:ext cx="961448" cy="961448"/>
      </dsp:txXfrm>
    </dsp:sp>
    <dsp:sp modelId="{A46060CC-C0B4-44A4-8090-BAB63A60C4D0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2366715"/>
            <a:gd name="adj4" fmla="val 776540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24843-6DF7-4558-8398-746130A78D50}">
      <dsp:nvSpPr>
        <dsp:cNvPr id="0" name=""/>
        <dsp:cNvSpPr/>
      </dsp:nvSpPr>
      <dsp:spPr>
        <a:xfrm>
          <a:off x="3221363" y="4015155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/>
            <a:t>Sveučilište Zapadne Bretanje, Brest, Francuska </a:t>
          </a:r>
          <a:endParaRPr lang="en-US" sz="1300" kern="1200" dirty="0"/>
        </a:p>
      </dsp:txBody>
      <dsp:txXfrm>
        <a:off x="3221363" y="4015155"/>
        <a:ext cx="961448" cy="961448"/>
      </dsp:txXfrm>
    </dsp:sp>
    <dsp:sp modelId="{8C1A3E40-A45F-4CBC-B0E0-36502BA8F709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6111114"/>
            <a:gd name="adj4" fmla="val 4438596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C9377-1DBE-476E-AB3E-DB3BCD35C56C}">
      <dsp:nvSpPr>
        <dsp:cNvPr id="0" name=""/>
        <dsp:cNvSpPr/>
      </dsp:nvSpPr>
      <dsp:spPr>
        <a:xfrm>
          <a:off x="1074988" y="4015155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b="0" i="0" kern="1200" dirty="0"/>
            <a:t>Sveučilište </a:t>
          </a:r>
          <a:r>
            <a:rPr lang="en-US" sz="1300" b="0" i="0" kern="1200" dirty="0"/>
            <a:t>Christiana Albrechta</a:t>
          </a:r>
          <a:r>
            <a:rPr lang="hr-HR" sz="1300" b="0" i="0" kern="1200" dirty="0"/>
            <a:t>, Kiel, Njemačka</a:t>
          </a:r>
          <a:endParaRPr lang="en-US" sz="1300" kern="1200" dirty="0"/>
        </a:p>
      </dsp:txBody>
      <dsp:txXfrm>
        <a:off x="1074988" y="4015155"/>
        <a:ext cx="961448" cy="961448"/>
      </dsp:txXfrm>
    </dsp:sp>
    <dsp:sp modelId="{CB128EE9-F4FA-40D1-B0EB-3433D9C9F746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9773170"/>
            <a:gd name="adj4" fmla="val 8182995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40C6A-BA75-469C-AFD0-97AF57B6FDC5}">
      <dsp:nvSpPr>
        <dsp:cNvPr id="0" name=""/>
        <dsp:cNvSpPr/>
      </dsp:nvSpPr>
      <dsp:spPr>
        <a:xfrm>
          <a:off x="1800" y="2156339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/>
            <a:t>Sveučilište u Splitu, Hrvatska</a:t>
          </a:r>
          <a:endParaRPr lang="en-US" sz="1300" kern="1200" dirty="0"/>
        </a:p>
      </dsp:txBody>
      <dsp:txXfrm>
        <a:off x="1800" y="2156339"/>
        <a:ext cx="961448" cy="961448"/>
      </dsp:txXfrm>
    </dsp:sp>
    <dsp:sp modelId="{D1421B00-EA35-45A4-A7D8-0967D99F588B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13166715"/>
            <a:gd name="adj4" fmla="val 11576540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07200-92DF-48F4-ACCC-EFD9131EDECF}">
      <dsp:nvSpPr>
        <dsp:cNvPr id="0" name=""/>
        <dsp:cNvSpPr/>
      </dsp:nvSpPr>
      <dsp:spPr>
        <a:xfrm>
          <a:off x="1074988" y="297524"/>
          <a:ext cx="961448" cy="9614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/>
            <a:t>Sveučilište na Malti, Malta</a:t>
          </a:r>
          <a:endParaRPr lang="en-US" sz="1300" kern="1200" dirty="0"/>
        </a:p>
      </dsp:txBody>
      <dsp:txXfrm>
        <a:off x="1074988" y="297524"/>
        <a:ext cx="961448" cy="961448"/>
      </dsp:txXfrm>
    </dsp:sp>
    <dsp:sp modelId="{6A136F20-03D6-4089-BA75-1398F23A423D}">
      <dsp:nvSpPr>
        <dsp:cNvPr id="0" name=""/>
        <dsp:cNvSpPr/>
      </dsp:nvSpPr>
      <dsp:spPr>
        <a:xfrm>
          <a:off x="279418" y="287582"/>
          <a:ext cx="4698963" cy="4698963"/>
        </a:xfrm>
        <a:prstGeom prst="circularArrow">
          <a:avLst>
            <a:gd name="adj1" fmla="val 3990"/>
            <a:gd name="adj2" fmla="val 250290"/>
            <a:gd name="adj3" fmla="val 16911114"/>
            <a:gd name="adj4" fmla="val 15238596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62278-4CA6-489C-BDBC-FE1F845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FAC93D-F3FC-4247-9799-067567B7E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466D1E-C2C8-4E7A-A225-2B03A8FC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7EF001-4553-4AC4-848C-A3C6F9F6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808B8-EA9F-4618-9067-1AA1786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106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293F1-3BEF-46B6-87C3-712E3EDE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BCE07F-2759-4D32-8C69-1BF290A36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0131BF-1F16-42B1-9BCF-16FAD82B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6CB42E-6976-41D1-A4E1-42EC37C7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2250EE-35EE-4320-891A-5637DF4B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87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03C320-4030-4537-9AC4-8095792AE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99FB65-2324-4133-B53C-A470DE7A9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33C613-397A-4513-97C6-F18937E4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464E4-8587-49CC-B2F3-35C9FD70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E09E0A-DE71-40C3-9E43-1C10F99C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1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D984A-7266-4508-AF06-C3954078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97614-3802-4624-96AD-461B42E3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85B7E-CE5A-458E-BEE5-D63FFD02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EEB735-D52F-462B-AD87-C18CD9A9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B4435E-C18E-4FAE-A940-EB38DEE2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212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A71B3-D847-4E74-B1FB-F4958B73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3E63D1-2DE2-42F4-9D27-40306F1EC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3652E2-6B5A-44F3-BC01-6FC6061D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3F5B55-1FFC-4D52-9F67-A0F96705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5EF34B-D2DC-499B-A522-E7DB0EBF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575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29ED7-2C56-46CA-9AD3-6C22A7BA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BCEECD-2897-4C19-BBC0-B5135E0F4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A86215-D1FA-48F7-AF6F-9F13826E7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C92DD-3E5E-453E-A4C3-1FCADF44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2F5D2-75F3-477A-86D4-502282CD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B69FA3-2A82-4118-94C9-90C97362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111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36B6B-4653-474A-8EA0-353C2E9F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F97D14-9179-4A92-9887-F5421A30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39A7C7-727D-4CD2-AA58-1797F79D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0F7301-78DF-4BFE-B0B5-823755BB7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330130-4220-451B-849B-7960BE630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83E09B-7F90-4615-8581-E0041627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7C4C56-FCAB-4996-9B7B-7781EC92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80D11B-156D-4EEA-899C-851E0FE9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53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7CEF8-1991-4992-81F2-1195CA01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693415-951A-42A8-9A75-78900F1B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5BB27C-5574-4E8C-8062-E888B11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DF5874-B5B4-4187-A15B-25697FFB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149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8192F-35D9-4201-9333-9435FCDD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B634C5-78D6-45A7-9FE3-991FACCC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B33E8-DA49-47D1-9322-50D22783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75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7E3E8-AE12-44BF-92A0-BB1D2A15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17B814-1872-48D0-8779-8EECF309F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9C50F-8E7E-4170-A615-A6E187A90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11383E-278D-43A1-9D99-4FFF5968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E84A8A-6D4F-49BF-936E-A88EC73A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14E556-D57E-4ABE-8D54-A763D983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461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F5021-2FD9-4475-8690-9F571EB7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A107A-2EC1-40B0-9E99-60F07DA93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ED1759-FC54-4E64-A603-1E465D9FD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FDF44A-7087-4281-B490-01BF3711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6B7104-6A99-47CC-BB66-75D919AF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8974F8-7BD5-45DE-9257-392B1190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62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EC03E8-4D2D-4210-8D1E-0311975D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0378D-5BBD-4899-A283-100678A9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127782-790D-47AA-9B2E-7BA576028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7518-96A1-453D-A934-486F2386DF1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C5956-8DE8-4FD3-9FDA-65B86B09F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1D8E1-DC58-4398-9975-21392A0F5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9C42A-C2AB-4994-9FF7-699624C1F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220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rasmus@unist.hr" TargetMode="External"/><Relationship Id="rId2" Type="http://schemas.openxmlformats.org/officeDocument/2006/relationships/hyperlink" Target="mailto:nina.dujmovic@unist.h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ea-eu.org/wp-content/uploads/2019/11/Logo-SEA-EU2-banner.jpg">
            <a:extLst>
              <a:ext uri="{FF2B5EF4-FFF2-40B4-BE49-F238E27FC236}">
                <a16:creationId xmlns:a16="http://schemas.microsoft.com/office/drawing/2014/main" xmlns="" id="{4FB32E61-8AB9-4348-9C82-E4D27E27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9" r="41377"/>
          <a:stretch/>
        </p:blipFill>
        <p:spPr bwMode="auto">
          <a:xfrm>
            <a:off x="506186" y="451643"/>
            <a:ext cx="293914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A10ED-FA24-4798-BADF-1E95D45E8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7055" y="3429000"/>
            <a:ext cx="9144000" cy="2862262"/>
          </a:xfrm>
        </p:spPr>
        <p:txBody>
          <a:bodyPr>
            <a:normAutofit/>
          </a:bodyPr>
          <a:lstStyle/>
          <a:p>
            <a:r>
              <a:rPr lang="hr-HR" dirty="0"/>
              <a:t>EUROPSKO SVEUČILIŠTE MORA</a:t>
            </a:r>
            <a:br>
              <a:rPr lang="hr-HR" dirty="0"/>
            </a:br>
            <a:r>
              <a:rPr lang="hr-HR" dirty="0"/>
              <a:t>„SEA-EU”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299593-CF25-451F-A4AD-1A66FBA3C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2957512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631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4AC40-91B0-4BF5-BC44-AB2E0E5E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87"/>
            <a:ext cx="10515600" cy="1527402"/>
          </a:xfrm>
        </p:spPr>
        <p:txBody>
          <a:bodyPr>
            <a:normAutofit fontScale="90000"/>
          </a:bodyPr>
          <a:lstStyle/>
          <a:p>
            <a:r>
              <a:rPr lang="hr-HR" dirty="0"/>
              <a:t>               NAŠI PARTNERI U SAVEZU SEA-EU</a:t>
            </a: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3. UNIVERSIT</a:t>
            </a:r>
            <a:r>
              <a:rPr lang="hr-HR" b="1" dirty="0">
                <a:cs typeface="Times New Roman" panose="02020603050405020304" pitchFamily="18" charset="0"/>
              </a:rPr>
              <a:t>É DE BRETAGNE OCCIDENTALE, BREST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2791985-6815-4DC3-A147-ED452F8C0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665" y="2003394"/>
            <a:ext cx="4038828" cy="3067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D850B-AC99-4E5A-A7B1-B17B5472D1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2494" y="5071138"/>
            <a:ext cx="6353175" cy="176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BF0BCF-A52D-45E7-8C69-F3D68DF175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298" y="1820401"/>
            <a:ext cx="5553425" cy="31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75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6BBAA1-7BA8-4CD9-BA6F-A15DD7CA2E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742406"/>
            <a:ext cx="5867400" cy="391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BC865-695B-49CE-9BAD-C83568BA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995"/>
            <a:ext cx="10515600" cy="148669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3. UNIVERSIT</a:t>
            </a:r>
            <a:r>
              <a:rPr lang="hr-HR" b="1" dirty="0">
                <a:cs typeface="Times New Roman" panose="02020603050405020304" pitchFamily="18" charset="0"/>
              </a:rPr>
              <a:t>É DE BRETAGNE OCCIDENTALE, BREST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6B08D64-72A4-4183-8626-C1D43B56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898444"/>
            <a:ext cx="2317160" cy="132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E91F96-7422-44DA-A212-707B749C0F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1500" y="1898444"/>
            <a:ext cx="3771900" cy="1209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18BCF8-F6B3-4C96-9444-7CCAF9C3F7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108119"/>
            <a:ext cx="5247287" cy="3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8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9E414-A324-4247-9948-90EFFE09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3" y="365125"/>
            <a:ext cx="110367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4. </a:t>
            </a:r>
            <a:r>
              <a:rPr lang="hr-HR" sz="4200" b="1" dirty="0"/>
              <a:t>CHRISTIAN - ALBRECHTS - UNIVERSIT</a:t>
            </a:r>
            <a:r>
              <a:rPr lang="hr-HR" sz="4200" b="1" dirty="0">
                <a:cs typeface="Times New Roman" panose="02020603050405020304" pitchFamily="18" charset="0"/>
              </a:rPr>
              <a:t>ÄT ZU KIEL</a:t>
            </a:r>
            <a:r>
              <a:rPr lang="hr-HR" sz="4200" b="1" dirty="0"/>
              <a:t> </a:t>
            </a:r>
            <a:endParaRPr lang="en-US" sz="4200" b="1" dirty="0"/>
          </a:p>
        </p:txBody>
      </p:sp>
      <p:pic>
        <p:nvPicPr>
          <p:cNvPr id="4102" name="Picture 6" descr="http://www.worldeasyguides.com/wp-content/uploads/2014/01/Where-is-Kiel-on-map-Germany-498x480.jpg">
            <a:extLst>
              <a:ext uri="{FF2B5EF4-FFF2-40B4-BE49-F238E27FC236}">
                <a16:creationId xmlns:a16="http://schemas.microsoft.com/office/drawing/2014/main" xmlns="" id="{5EAB16F5-14E0-4725-99A5-C1800B3A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1009" y="2234196"/>
            <a:ext cx="4583928" cy="44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5B31924-5481-49AC-BDF7-A89088A0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7063" y="2229531"/>
            <a:ext cx="6452809" cy="3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50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B1033-4B1C-4D67-8516-C2A48B01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"/>
            <a:ext cx="11462657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4. CHRISTIAN - ALBRECHTS - UNIVERSIT</a:t>
            </a:r>
            <a:r>
              <a:rPr lang="hr-HR" b="1" dirty="0">
                <a:cs typeface="Times New Roman" panose="02020603050405020304" pitchFamily="18" charset="0"/>
              </a:rPr>
              <a:t>ÄT ZU KIEL</a:t>
            </a:r>
            <a:r>
              <a:rPr lang="hr-HR" b="1" dirty="0"/>
              <a:t>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FBC552-66B7-4ED7-8E54-D137B62483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364" y="3813966"/>
            <a:ext cx="4762504" cy="2678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33B97B-1A93-45A8-ABB5-562F924090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1871" y="1904868"/>
            <a:ext cx="267027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276BF1-BAE5-49A4-BE30-17785EA111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5622" y="3066626"/>
            <a:ext cx="6096528" cy="3426249"/>
          </a:xfrm>
          <a:prstGeom prst="rect">
            <a:avLst/>
          </a:prstGeom>
        </p:spPr>
      </p:pic>
      <p:pic>
        <p:nvPicPr>
          <p:cNvPr id="7172" name="Picture 4" descr="https://www.wave-incentive.de/files/news/2020_Logo%20Kieler%20Woche_klein.jpg">
            <a:extLst>
              <a:ext uri="{FF2B5EF4-FFF2-40B4-BE49-F238E27FC236}">
                <a16:creationId xmlns:a16="http://schemas.microsoft.com/office/drawing/2014/main" xmlns="" id="{3D23ADC2-2C43-467C-8EDC-83208EE16B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50" y="2283453"/>
            <a:ext cx="1916156" cy="25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79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6E0D21-5D39-45A1-BA45-E4257FA8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89" y="365125"/>
            <a:ext cx="10726511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PARTNERI U SAVEZU SEA-EU</a:t>
            </a: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6. UNIVERSITY OF MALTA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20457A2-650D-44D2-B8AC-1A2783984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363" y="2551380"/>
            <a:ext cx="4129589" cy="4109445"/>
          </a:xfrm>
          <a:prstGeom prst="rect">
            <a:avLst/>
          </a:prstGeom>
        </p:spPr>
      </p:pic>
      <p:pic>
        <p:nvPicPr>
          <p:cNvPr id="5126" name="Picture 6" descr="https://www.roadaffair.com/wp-content/uploads/2017/12/valletta-malta-shutterstock_580612414-1024x683.jpg">
            <a:extLst>
              <a:ext uri="{FF2B5EF4-FFF2-40B4-BE49-F238E27FC236}">
                <a16:creationId xmlns:a16="http://schemas.microsoft.com/office/drawing/2014/main" xmlns="" id="{B9EE68B5-55DF-4F0B-A27B-E70F983A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668" y="3462275"/>
            <a:ext cx="4530617" cy="30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722952-4003-4A48-866F-A4A83E507A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9094" y="804575"/>
            <a:ext cx="4234543" cy="24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35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62371-394B-4C73-A648-130E4A1A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56" y="607721"/>
            <a:ext cx="11012704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NAŠI PARTNERI U SAVEZU SEA-EU</a:t>
            </a:r>
            <a:br>
              <a:rPr lang="hr-HR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en-US" b="1" dirty="0"/>
              <a:t>6. UNIVERSITY OF MALTA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109EF0F-3113-4340-A28B-35ACEACE4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456" y="2785854"/>
            <a:ext cx="6038848" cy="3912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A7B1C6-7D88-4078-802F-C0AD82418C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7451" y="690048"/>
            <a:ext cx="3727376" cy="2095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DD9529-0B91-47B3-A9A5-F3A8F22AD4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3638" y="3429000"/>
            <a:ext cx="4822371" cy="32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35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CE39B5E-61CE-46E6-BF7B-24525F0E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294"/>
            <a:ext cx="10515600" cy="933062"/>
          </a:xfrm>
          <a:ln>
            <a:solidFill>
              <a:schemeClr val="accent4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r-HR" sz="33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ZAŠTO ODABRATI BAŠ </a:t>
            </a:r>
            <a:r>
              <a:rPr lang="hr-HR" sz="3300" b="1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SEA-EU </a:t>
            </a:r>
            <a:r>
              <a:rPr lang="hr-HR" sz="33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PARTNERSKA SVEUČILIŠTA ZA TVOJ STUDENTSKI BORAVAK / PRAKSU?</a:t>
            </a:r>
            <a:endParaRPr lang="en-US" sz="3300" b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://www.europe-traveler.com/wp-content/uploads/2017/01/travel-to-europe.jpg">
            <a:extLst>
              <a:ext uri="{FF2B5EF4-FFF2-40B4-BE49-F238E27FC236}">
                <a16:creationId xmlns:a16="http://schemas.microsoft.com/office/drawing/2014/main" xmlns="" id="{133E8169-464F-46E7-A8AB-E85603A6C3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87" y="2554754"/>
            <a:ext cx="3554376" cy="23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E4902F-D67D-4D59-B532-2C87EAA6C4D6}"/>
              </a:ext>
            </a:extLst>
          </p:cNvPr>
          <p:cNvSpPr txBox="1"/>
          <p:nvPr/>
        </p:nvSpPr>
        <p:spPr>
          <a:xfrm>
            <a:off x="4012163" y="1321783"/>
            <a:ext cx="7865706" cy="533992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1700" dirty="0"/>
              <a:t>SEA-EU partnerska Sveučilišta imaju razvijenu suradnju i uhodanu komunikaciju među Uredima za međunarodnu suradnju. Sva partnerska Sveučilišta dio su </a:t>
            </a:r>
            <a:r>
              <a:rPr lang="hr-HR" sz="1700" dirty="0" err="1"/>
              <a:t>Erasmus</a:t>
            </a:r>
            <a:r>
              <a:rPr lang="hr-HR" sz="1700" dirty="0"/>
              <a:t> + mreže te dolaznim studentima osiguravaju sve potrebne informacije i podršku. 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Među partnerskim zemljama potpisan je Sporazum o mobilnosti. Periodi studijskog boravka i odslušani kolegiji bit će priznati po povratku.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SEA-EU projekt ocjenjen je kao strateški projekt visokog obrazovanja na području Europske unije koji će postaviti temelje nove obrazovne politike. Sudjelujući u njemu, sudjelujete u pisanju nove povijesti obrazovanja Europe.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Kao posljedica bliske suradnje između partnerskih Sveučilišta, otvaraju se mogućnosti združenih studija, zajedničkih mentorstva, sudjelovanja u virtualnoj mobilnosti i učenja jezika. </a:t>
            </a:r>
          </a:p>
          <a:p>
            <a:pPr marL="342900" indent="-342900">
              <a:buFont typeface="+mj-lt"/>
              <a:buAutoNum type="arabicPeriod"/>
            </a:pPr>
            <a:endParaRPr lang="hr-HR" sz="1700" dirty="0"/>
          </a:p>
          <a:p>
            <a:pPr marL="342900" indent="-342900">
              <a:buFont typeface="+mj-lt"/>
              <a:buAutoNum type="arabicPeriod"/>
            </a:pPr>
            <a:r>
              <a:rPr lang="hr-HR" sz="1700" dirty="0"/>
              <a:t>Hrvatska je srednjoeuropska, mediteranska zemlja. Kroz SEA – EU projekt razmjene studenata, imat ćeš priliku upoznati prostor kojem pripadamo i unutar kojeg djelujemo. Gradovi uključeni u projekt imaju bogatu kulturno-povijesnu baštinu.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7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DFED9F-6F31-46D3-A882-D924B226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398" y="365125"/>
            <a:ext cx="5063330" cy="5496832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KAKO SE MOGU PRIJAVITI?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926B1BF-7DF2-40C2-84FF-CAE54354E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272" y="76937"/>
            <a:ext cx="6704126" cy="6704126"/>
          </a:xfrm>
        </p:spPr>
      </p:pic>
    </p:spTree>
    <p:extLst>
      <p:ext uri="{BB962C8B-B14F-4D97-AF65-F5344CB8AC3E}">
        <p14:creationId xmlns:p14="http://schemas.microsoft.com/office/powerpoint/2010/main" xmlns="" val="1824494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CB96C-639B-4F2A-B75B-B23796BB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1CFE2E-D24D-4B64-96A0-ACE058C9B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99" y="365124"/>
            <a:ext cx="10827657" cy="612775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AKTIVNOSTI: </a:t>
            </a:r>
          </a:p>
          <a:p>
            <a:r>
              <a:rPr lang="hr-HR" b="1" dirty="0"/>
              <a:t>studijski boravak</a:t>
            </a:r>
            <a:r>
              <a:rPr lang="hr-HR" dirty="0"/>
              <a:t> u okviru redovnog preddiplomskog, diplomskog ili poslijediplomskog studija na inozemnoj partnerskoj ustanovi uključujući izradu završnog rada (to ne uključuje samostalno istraživanje koje nije sastavni dio studija)</a:t>
            </a:r>
          </a:p>
          <a:p>
            <a:r>
              <a:rPr lang="hr-HR" b="1" dirty="0"/>
              <a:t>stručna praksa</a:t>
            </a:r>
            <a:r>
              <a:rPr lang="hr-HR" dirty="0"/>
              <a:t> (puno vrijeme; 6 do 8 sati dnevno) uz uvjet da matična visokoškolska ustanova istu prizna kao dio studijskog programa  (ukoliko to nikako nije moguće, stručnu praksu potrebno je unijeti u Dopunsku ispravu o studiju)</a:t>
            </a:r>
          </a:p>
          <a:p>
            <a:r>
              <a:rPr lang="hr-HR" b="1" dirty="0"/>
              <a:t>kombinacija stručne prakse i studijskog boravka</a:t>
            </a:r>
            <a:r>
              <a:rPr lang="hr-HR" dirty="0"/>
              <a:t> uz uvjet da se stručna praksa obavlja pod nadzorom iste visokoškolske ustanove na kojoj će student ostvariti studijski boravak, te da se dvije aktivnosti ostvare jedna za drugom bez prekida. U tom slučaju iznos financijske potpore za cijelo razdoblje mobilnosti izračunava se na temelju iznosa za studijski boravak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4088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AE3D1-CFE9-4E9B-A57D-1927C1B8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509B1C-64D9-4EB1-8445-56550F03E941}"/>
              </a:ext>
            </a:extLst>
          </p:cNvPr>
          <p:cNvSpPr/>
          <p:nvPr/>
        </p:nvSpPr>
        <p:spPr>
          <a:xfrm>
            <a:off x="838200" y="365126"/>
            <a:ext cx="10515600" cy="2548504"/>
          </a:xfrm>
          <a:prstGeom prst="rect">
            <a:avLst/>
          </a:prstGeom>
          <a:solidFill>
            <a:schemeClr val="lt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6231D2-6A73-4228-94B2-26EBEF5D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538843"/>
            <a:ext cx="10515600" cy="5643222"/>
          </a:xfrm>
        </p:spPr>
        <p:txBody>
          <a:bodyPr/>
          <a:lstStyle/>
          <a:p>
            <a:r>
              <a:rPr lang="hr-HR" sz="2600" dirty="0"/>
              <a:t>U skladu s praksama Erasmus programa, uz odabrane kolegije prihvatna će Sveučilišta studentima ponuditi tečajeve jezika zemlje u kojoj gostuju. </a:t>
            </a:r>
          </a:p>
          <a:p>
            <a:r>
              <a:rPr lang="hr-HR" sz="2600" dirty="0"/>
              <a:t>Splitsko će sveučilište studentima osigurati pripremne tečajeve francuskog i španjolskog jezika. </a:t>
            </a:r>
          </a:p>
          <a:p>
            <a:r>
              <a:rPr lang="hr-HR" sz="2600" dirty="0"/>
              <a:t>Za sve informacije obratite se Uredu za međunarodnu suradnju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B05A0E-4584-405F-9EFF-F8884ECAAFBD}"/>
              </a:ext>
            </a:extLst>
          </p:cNvPr>
          <p:cNvSpPr/>
          <p:nvPr/>
        </p:nvSpPr>
        <p:spPr>
          <a:xfrm>
            <a:off x="1899557" y="3087347"/>
            <a:ext cx="8410634" cy="3630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URED ZA MEĐUNARODNU SURADNJU </a:t>
            </a:r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Adresa: </a:t>
            </a:r>
            <a:r>
              <a:rPr lang="en-US" sz="2350" b="1" dirty="0"/>
              <a:t>Ruđera Boškovića 31 (prizemlje sjevernog tornja </a:t>
            </a:r>
            <a:r>
              <a:rPr lang="hr-HR" sz="2350" b="1" dirty="0"/>
              <a:t>zgrade</a:t>
            </a:r>
            <a:r>
              <a:rPr lang="en-US" sz="2350" b="1" dirty="0"/>
              <a:t> Sveučilišne knjižnice)</a:t>
            </a:r>
            <a:endParaRPr lang="hr-HR" sz="2350" b="1" dirty="0"/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Radno vrijeme sa strankama: </a:t>
            </a:r>
            <a:r>
              <a:rPr lang="pt-BR" sz="2350" b="1" dirty="0"/>
              <a:t>ponedjeljak, srijeda: 9h - 12h</a:t>
            </a:r>
            <a:br>
              <a:rPr lang="pt-BR" sz="2350" b="1" dirty="0"/>
            </a:br>
            <a:r>
              <a:rPr lang="pt-BR" sz="2350" b="1" dirty="0"/>
              <a:t>utorak, četvrtak, petak: 12h - 15h</a:t>
            </a:r>
            <a:endParaRPr lang="hr-HR" sz="2350" b="1" dirty="0"/>
          </a:p>
          <a:p>
            <a:pPr algn="ctr"/>
            <a:endParaRPr lang="hr-HR" sz="2350" b="1" dirty="0"/>
          </a:p>
          <a:p>
            <a:pPr algn="ctr"/>
            <a:r>
              <a:rPr lang="hr-HR" sz="2350" b="1" dirty="0"/>
              <a:t>E-mail: </a:t>
            </a:r>
            <a:r>
              <a:rPr lang="hr-HR" sz="235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nina.dujmovic@unist.hr</a:t>
            </a:r>
            <a:endParaRPr lang="hr-HR" sz="2350" b="1" dirty="0">
              <a:solidFill>
                <a:schemeClr val="bg1"/>
              </a:solidFill>
            </a:endParaRPr>
          </a:p>
          <a:p>
            <a:pPr algn="ctr"/>
            <a:r>
              <a:rPr lang="hr-HR" sz="235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erasmus@unist.hr</a:t>
            </a:r>
            <a:endParaRPr lang="hr-HR" sz="2350" b="1" dirty="0">
              <a:solidFill>
                <a:schemeClr val="bg1"/>
              </a:solidFill>
            </a:endParaRPr>
          </a:p>
          <a:p>
            <a:pPr algn="ctr"/>
            <a:endParaRPr lang="hr-HR" sz="2400" b="1" dirty="0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xmlns="" id="{9A8333B4-B3FF-4C0A-9FAA-DF2015197D7B}"/>
              </a:ext>
            </a:extLst>
          </p:cNvPr>
          <p:cNvSpPr/>
          <p:nvPr/>
        </p:nvSpPr>
        <p:spPr>
          <a:xfrm>
            <a:off x="9954986" y="2226921"/>
            <a:ext cx="527484" cy="476521"/>
          </a:xfrm>
          <a:prstGeom prst="smileyFac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084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DC431-9E3D-4B7A-A064-D67CD72DAF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7275" y="365125"/>
            <a:ext cx="2228850" cy="178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AB94E-8D16-475C-AE26-ED59CA6D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1237"/>
            <a:ext cx="10515600" cy="1325563"/>
          </a:xfrm>
        </p:spPr>
        <p:txBody>
          <a:bodyPr/>
          <a:lstStyle/>
          <a:p>
            <a:r>
              <a:rPr lang="hr-HR" dirty="0"/>
              <a:t>EUROPSKA SVEUČILIŠTA – TEMELJ EUROPSKOG OBRAZOVNOG PROSTORA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443F85-E047-41A5-81A8-35B36394E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1737"/>
            <a:ext cx="10515600" cy="243522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Što su Europska sveučilišta? </a:t>
            </a:r>
          </a:p>
          <a:p>
            <a:endParaRPr lang="hr-HR" dirty="0"/>
          </a:p>
          <a:p>
            <a:r>
              <a:rPr lang="hr-HR" dirty="0"/>
              <a:t>Europska sveučilišta su internacionalni savezi najmanje 3 institucije visokog obrazovanja koje dijele strukturnu suradnju i nude sistemsku mobilnost i priznavanje obrazovnih perioda na partnerskim sveučilištima, komplementarnih kurikuluma i zajedničkih studija.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73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E3BEB-E994-41F4-9A3E-86A540D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KLJUČNI PRINCIPI SURADNJE EUROPSKIH SVEUČILIŠTA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498981C-C434-439E-99F2-9A3CDDE9F2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733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7B57D9D-E862-491F-B849-DF32B0DA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02364" y="629556"/>
            <a:ext cx="5777534" cy="234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6B3F8C-EEDE-4F59-BBA4-6E16FF06A9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189" y="629556"/>
            <a:ext cx="5887811" cy="5598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8A4E49-0A45-4392-A7A2-DE1E596B81D5}"/>
              </a:ext>
            </a:extLst>
          </p:cNvPr>
          <p:cNvSpPr txBox="1"/>
          <p:nvPr/>
        </p:nvSpPr>
        <p:spPr>
          <a:xfrm>
            <a:off x="6580414" y="11185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69A77E-737E-40C1-B0A3-C1D13EB6C4C4}"/>
              </a:ext>
            </a:extLst>
          </p:cNvPr>
          <p:cNvSpPr txBox="1"/>
          <p:nvPr/>
        </p:nvSpPr>
        <p:spPr>
          <a:xfrm>
            <a:off x="6402364" y="3256962"/>
            <a:ext cx="52072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Europska komisija predlaže stvaranje europskog obrazovnog prostora u studenom 2017. godine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listopadu 2018. godine objavljen je prvi natječaj za stvaranje saveza sveučilišta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lipnju 2019. godine objavljena su imena prvih Europskih sveučilišta koja počinju surađivati već u rujnu ove godine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u studenom je objavljen drugi natječaj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825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6524B-481B-4AC0-BC8B-4449AB45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THE EUROPEAN UNIVERSITY OF THE SEAS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990D631-AE39-4D29-B44D-B6ADB3BEB02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1420586"/>
          <a:ext cx="5257800" cy="527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sea-eu.org/wp-content/uploads/2019/10/Universidad-de-los-mares-Ingl%C3%A9s-II-2.jpg">
            <a:extLst>
              <a:ext uri="{FF2B5EF4-FFF2-40B4-BE49-F238E27FC236}">
                <a16:creationId xmlns:a16="http://schemas.microsoft.com/office/drawing/2014/main" xmlns="" id="{94EBE091-D261-4B48-9E26-8A017413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6032045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659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96C80-E079-4103-9624-5EFC016E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pPr algn="ctr"/>
            <a:r>
              <a:rPr lang="hr-HR" b="1" dirty="0"/>
              <a:t>NAŠI PARTNERI U SAVEZU SEA-EU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4DC4B9-84FF-4B88-93D5-5AED315D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079500"/>
            <a:ext cx="10515600" cy="5097463"/>
          </a:xfrm>
        </p:spPr>
        <p:txBody>
          <a:bodyPr/>
          <a:lstStyle/>
          <a:p>
            <a:pPr marL="0" indent="0">
              <a:buNone/>
            </a:pPr>
            <a:endParaRPr lang="hr-HR" b="1" dirty="0">
              <a:latin typeface="+mj-lt"/>
            </a:endParaRPr>
          </a:p>
          <a:p>
            <a:pPr marL="514350" indent="-514350">
              <a:buAutoNum type="arabicPeriod"/>
            </a:pPr>
            <a:r>
              <a:rPr lang="hr-HR" b="1" dirty="0">
                <a:latin typeface="+mj-lt"/>
              </a:rPr>
              <a:t>UNIVERSIDAD DE C</a:t>
            </a:r>
            <a:r>
              <a:rPr lang="hr-HR" b="1" dirty="0">
                <a:latin typeface="+mj-lt"/>
                <a:cs typeface="Times New Roman" panose="02020603050405020304" pitchFamily="18" charset="0"/>
              </a:rPr>
              <a:t>ÁDIZ</a:t>
            </a:r>
          </a:p>
          <a:p>
            <a:pPr marL="514350" indent="-514350">
              <a:buAutoNum type="arabicPeriod"/>
            </a:pPr>
            <a:endParaRPr lang="hr-HR" b="1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hr-HR" b="1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7E51A1-17F7-4C62-AF17-1C66594BB8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075" y="4669300"/>
            <a:ext cx="4927600" cy="2006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02D221-0B7B-4D20-8B84-D130F3A57A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9200" y="1069248"/>
            <a:ext cx="2443325" cy="34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6BAD6C-0C48-42D1-A2A6-5D13BCDEE5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325" y="2286320"/>
            <a:ext cx="4810575" cy="43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33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50F79-BE79-4FB5-9389-7D6C4979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NAŠI PARTNERI U SAVEZU SEA-EU</a:t>
            </a:r>
            <a:br>
              <a:rPr lang="hr-HR" b="1" dirty="0"/>
            </a:br>
            <a:r>
              <a:rPr lang="hr-HR" b="1" dirty="0"/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26863-1D7C-49B4-BF90-581A4668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754" y="1248631"/>
            <a:ext cx="10816746" cy="4835513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1. UNIVERSIDAD DE C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ÁDIZ </a:t>
            </a:r>
            <a:endParaRPr lang="en-US" dirty="0"/>
          </a:p>
        </p:txBody>
      </p:sp>
      <p:pic>
        <p:nvPicPr>
          <p:cNvPr id="3074" name="Picture 2" descr="Slikovni rezultat za UCA CADIZ">
            <a:extLst>
              <a:ext uri="{FF2B5EF4-FFF2-40B4-BE49-F238E27FC236}">
                <a16:creationId xmlns:a16="http://schemas.microsoft.com/office/drawing/2014/main" xmlns="" id="{4A850E4C-A90C-4B95-84DD-752451FB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257" y="1268954"/>
            <a:ext cx="1301739" cy="17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logs.uml.edu/cadiz-spain-summer-2017/wp-content/uploads/sites/82/2017/07/36d0e84c0cdd3f86ddec480e6bcc1397.jpg">
            <a:extLst>
              <a:ext uri="{FF2B5EF4-FFF2-40B4-BE49-F238E27FC236}">
                <a16:creationId xmlns:a16="http://schemas.microsoft.com/office/drawing/2014/main" xmlns="" id="{2FD7303D-860B-4A17-B885-58154F33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704" y="2574193"/>
            <a:ext cx="5262696" cy="35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EE4CAC-78DB-4D12-A1FD-43CD16C4B3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6126" y="4061960"/>
            <a:ext cx="3965293" cy="2584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8A25CA-7482-4164-B3D0-ED0CB49CEB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8507" y="1051830"/>
            <a:ext cx="4134847" cy="27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35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CAD1B-55CA-4C0D-8AFF-0F09DB2D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19"/>
            <a:ext cx="10515600" cy="580345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2. UNIWERSYTET GDA</a:t>
            </a:r>
            <a:r>
              <a:rPr lang="hr-HR" b="1" dirty="0">
                <a:cs typeface="Times New Roman" panose="02020603050405020304" pitchFamily="18" charset="0"/>
              </a:rPr>
              <a:t>ŃSKI</a:t>
            </a:r>
            <a:endParaRPr lang="en-US" b="1" dirty="0"/>
          </a:p>
        </p:txBody>
      </p:sp>
      <p:pic>
        <p:nvPicPr>
          <p:cNvPr id="2052" name="Picture 4" descr="http://www.worldeasyguides.com/wp-content/uploads/2012/12/Gdansk-on-Map-of-Poland.jpg">
            <a:extLst>
              <a:ext uri="{FF2B5EF4-FFF2-40B4-BE49-F238E27FC236}">
                <a16:creationId xmlns:a16="http://schemas.microsoft.com/office/drawing/2014/main" xmlns="" id="{9E6EF41C-9D3C-4590-A2CE-7BF2A73B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233" y="1917700"/>
            <a:ext cx="5079741" cy="45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D44A5E9-F74E-4D44-92CC-4B4DFC91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94FFCD-2AF7-4658-89FE-B90228C174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0" y="1917700"/>
            <a:ext cx="5266267" cy="394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F16347-5FE6-4143-8AB4-5EC3131E1098}"/>
              </a:ext>
            </a:extLst>
          </p:cNvPr>
          <p:cNvSpPr/>
          <p:nvPr/>
        </p:nvSpPr>
        <p:spPr>
          <a:xfrm>
            <a:off x="2516155" y="344269"/>
            <a:ext cx="7540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NAŠI PARTNERI U SAVEZU SEA-EU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17201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DD9F9-79BB-4CEA-8E82-A1133696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375029"/>
            <a:ext cx="9550400" cy="967581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NAŠI PARTNERI U SAVEZU SEA-EU</a:t>
            </a:r>
            <a:r>
              <a:rPr lang="en-US" dirty="0"/>
              <a:t/>
            </a:r>
            <a:br>
              <a:rPr lang="en-US" dirty="0"/>
            </a:br>
            <a:r>
              <a:rPr lang="hr-HR" b="1" dirty="0"/>
              <a:t/>
            </a:r>
            <a:br>
              <a:rPr lang="hr-HR" b="1" dirty="0"/>
            </a:br>
            <a:endParaRPr lang="en-US" b="1" dirty="0"/>
          </a:p>
        </p:txBody>
      </p:sp>
      <p:pic>
        <p:nvPicPr>
          <p:cNvPr id="4" name="Picture 6" descr="Povezana slika">
            <a:extLst>
              <a:ext uri="{FF2B5EF4-FFF2-40B4-BE49-F238E27FC236}">
                <a16:creationId xmlns:a16="http://schemas.microsoft.com/office/drawing/2014/main" xmlns="" id="{3C95DFBA-A472-4165-B608-DD5D7A5B8D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64" y="3063875"/>
            <a:ext cx="5591925" cy="349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C49E5F-ABA5-48C8-94AF-36C2E69EA5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9567" y="1230643"/>
            <a:ext cx="2337035" cy="155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273A3A-8838-4C56-AABD-6C88061468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0057" y="3139696"/>
            <a:ext cx="5943600" cy="334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0A7ACC-8340-4262-93EB-63FBE672B53E}"/>
              </a:ext>
            </a:extLst>
          </p:cNvPr>
          <p:cNvSpPr txBox="1"/>
          <p:nvPr/>
        </p:nvSpPr>
        <p:spPr>
          <a:xfrm>
            <a:off x="126764" y="1412012"/>
            <a:ext cx="638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2. UNIWERSYTET GDA</a:t>
            </a:r>
            <a:r>
              <a:rPr lang="hr-HR" sz="4400" dirty="0">
                <a:cs typeface="Times New Roman" panose="02020603050405020304" pitchFamily="18" charset="0"/>
              </a:rPr>
              <a:t>ŃSKI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57114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489</Words>
  <Application>Microsoft Office PowerPoint</Application>
  <PresentationFormat>Prilagođeno</PresentationFormat>
  <Paragraphs>73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Office Theme</vt:lpstr>
      <vt:lpstr>EUROPSKO SVEUČILIŠTE MORA „SEA-EU”</vt:lpstr>
      <vt:lpstr>EUROPSKA SVEUČILIŠTA – TEMELJ EUROPSKOG OBRAZOVNOG PROSTORA</vt:lpstr>
      <vt:lpstr>KLJUČNI PRINCIPI SURADNJE EUROPSKIH SVEUČILIŠTA </vt:lpstr>
      <vt:lpstr>Slajd 4</vt:lpstr>
      <vt:lpstr>THE EUROPEAN UNIVERSITY OF THE SEAS</vt:lpstr>
      <vt:lpstr>NAŠI PARTNERI U SAVEZU SEA-EU</vt:lpstr>
      <vt:lpstr>NAŠI PARTNERI U SAVEZU SEA-EU  </vt:lpstr>
      <vt:lpstr>2. UNIWERSYTET GDAŃSKI</vt:lpstr>
      <vt:lpstr>  NAŠI PARTNERI U SAVEZU SEA-EU  </vt:lpstr>
      <vt:lpstr>               NAŠI PARTNERI U SAVEZU SEA-EU  3. UNIVERSITÉ DE BRETAGNE OCCIDENTALE, BREST</vt:lpstr>
      <vt:lpstr>NAŠI PARTNERI U SAVEZU SEA-EU  3. UNIVERSITÉ DE BRETAGNE OCCIDENTALE, BREST</vt:lpstr>
      <vt:lpstr>NAŠI PARTNERI U SAVEZU SEA-EU  4. CHRISTIAN - ALBRECHTS - UNIVERSITÄT ZU KIEL </vt:lpstr>
      <vt:lpstr> NAŠI PARTNERI U SAVEZU SEA-EU  4. CHRISTIAN - ALBRECHTS - UNIVERSITÄT ZU KIEL </vt:lpstr>
      <vt:lpstr>NAŠI PARTNERI U SAVEZU SEA-EU  6. UNIVERSITY OF MALTA</vt:lpstr>
      <vt:lpstr>NAŠI PARTNERI U SAVEZU SEA-EU  6. UNIVERSITY OF MALTA</vt:lpstr>
      <vt:lpstr>ZAŠTO ODABRATI BAŠ SEA-EU PARTNERSKA SVEUČILIŠTA ZA TVOJ STUDENTSKI BORAVAK / PRAKSU?</vt:lpstr>
      <vt:lpstr>KAKO SE MOGU PRIJAVITI?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EUROPSKO SVEUČILIŠTE MORA „SEA-EU”</dc:title>
  <dc:creator>Nina Dujmović</dc:creator>
  <cp:lastModifiedBy>Ana Penjak</cp:lastModifiedBy>
  <cp:revision>4</cp:revision>
  <dcterms:created xsi:type="dcterms:W3CDTF">2020-01-07T08:14:28Z</dcterms:created>
  <dcterms:modified xsi:type="dcterms:W3CDTF">2020-01-07T18:18:49Z</dcterms:modified>
</cp:coreProperties>
</file>