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9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86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686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F9A43-1FAB-442A-A5EE-7DD99CC449A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1A393-226A-4621-BE4F-457EA411C69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7440F-9974-42AA-89E5-A9055569F40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C342C-DFB5-434B-AE06-8179FA50F0D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F27DE-D5FF-4590-B6C9-F5A392B731D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F6E7A-5F64-492E-9D5A-F5DBFDBF90E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8B470-4748-422B-9421-7B56B63C812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B6AC-F297-4339-A358-C8550DF79A7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E5EEA-E6AE-4AE9-8E28-5E63D380AC6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2A0B7-3ABB-41A4-8363-933D62868CB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D930F-7BA6-4196-B6ED-92F46823544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1F18-CE35-4B61-9B05-23079A8E73C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B65CF91-FDB1-4BEC-90D4-872D5F7CD36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75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675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675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schemeClr val="hlink"/>
                </a:solidFill>
              </a:endParaRPr>
            </a:p>
          </p:txBody>
        </p:sp>
        <p:sp>
          <p:nvSpPr>
            <p:cNvPr id="675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schemeClr val="hlink"/>
                </a:solidFill>
              </a:endParaRPr>
            </a:p>
          </p:txBody>
        </p:sp>
        <p:sp>
          <p:nvSpPr>
            <p:cNvPr id="675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schemeClr val="accent2"/>
                </a:solidFill>
              </a:endParaRPr>
            </a:p>
          </p:txBody>
        </p:sp>
        <p:sp>
          <p:nvSpPr>
            <p:cNvPr id="675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schemeClr val="hlink"/>
                </a:solidFill>
              </a:endParaRPr>
            </a:p>
          </p:txBody>
        </p:sp>
        <p:sp>
          <p:nvSpPr>
            <p:cNvPr id="675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675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schemeClr val="accent2"/>
                </a:solidFill>
              </a:endParaRPr>
            </a:p>
          </p:txBody>
        </p:sp>
        <p:sp>
          <p:nvSpPr>
            <p:cNvPr id="675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schemeClr val="accent2"/>
                </a:solidFill>
              </a:endParaRPr>
            </a:p>
          </p:txBody>
        </p:sp>
      </p:grpSp>
      <p:sp>
        <p:nvSpPr>
          <p:cNvPr id="6759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675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676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8" grpId="0"/>
      <p:bldP spid="6759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75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situacijsk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3203848" y="549275"/>
            <a:ext cx="5940152" cy="1470025"/>
          </a:xfrm>
        </p:spPr>
        <p:txBody>
          <a:bodyPr/>
          <a:lstStyle/>
          <a:p>
            <a:pPr algn="ctr" eaLnBrk="1" hangingPunct="1"/>
            <a:r>
              <a:rPr lang="hr-HR" sz="4000" b="1" dirty="0" smtClean="0">
                <a:solidFill>
                  <a:schemeClr val="bg1"/>
                </a:solidFill>
              </a:rPr>
              <a:t>Nogomet – usmjerenje</a:t>
            </a:r>
          </a:p>
        </p:txBody>
      </p:sp>
      <p:sp>
        <p:nvSpPr>
          <p:cNvPr id="3076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779838" y="2997200"/>
            <a:ext cx="4495800" cy="3146425"/>
          </a:xfrm>
        </p:spPr>
        <p:txBody>
          <a:bodyPr/>
          <a:lstStyle/>
          <a:p>
            <a:pPr eaLnBrk="1" hangingPunct="1"/>
            <a:r>
              <a:rPr lang="en-AU" b="1" smtClean="0">
                <a:solidFill>
                  <a:schemeClr val="bg1"/>
                </a:solidFill>
              </a:rPr>
              <a:t>Broj sati:</a:t>
            </a:r>
            <a:r>
              <a:rPr lang="en-AU" smtClean="0">
                <a:solidFill>
                  <a:schemeClr val="bg1"/>
                </a:solidFill>
              </a:rPr>
              <a:t> 3</a:t>
            </a:r>
            <a:r>
              <a:rPr lang="hr-HR" smtClean="0">
                <a:solidFill>
                  <a:schemeClr val="bg1"/>
                </a:solidFill>
              </a:rPr>
              <a:t>0</a:t>
            </a:r>
            <a:r>
              <a:rPr lang="en-AU" smtClean="0">
                <a:solidFill>
                  <a:schemeClr val="bg1"/>
                </a:solidFill>
              </a:rPr>
              <a:t>0 </a:t>
            </a:r>
            <a:endParaRPr lang="hr-HR" smtClean="0">
              <a:solidFill>
                <a:schemeClr val="bg1"/>
              </a:solidFill>
            </a:endParaRPr>
          </a:p>
          <a:p>
            <a:pPr eaLnBrk="1" hangingPunct="1"/>
            <a:endParaRPr lang="hr-HR" sz="1300" smtClean="0">
              <a:solidFill>
                <a:schemeClr val="bg1"/>
              </a:solidFill>
            </a:endParaRPr>
          </a:p>
          <a:p>
            <a:pPr marL="457200" lvl="1" indent="0" algn="ctr" eaLnBrk="1" hangingPunct="1">
              <a:buFont typeface="Wingdings" pitchFamily="2" charset="2"/>
              <a:buNone/>
            </a:pPr>
            <a:r>
              <a:rPr lang="en-AU" smtClean="0">
                <a:solidFill>
                  <a:schemeClr val="bg1"/>
                </a:solidFill>
              </a:rPr>
              <a:t>180 sati predavanja</a:t>
            </a:r>
            <a:endParaRPr lang="hr-HR" smtClean="0">
              <a:solidFill>
                <a:schemeClr val="bg1"/>
              </a:solidFill>
            </a:endParaRPr>
          </a:p>
          <a:p>
            <a:pPr marL="457200" lvl="1" indent="0" algn="ctr" eaLnBrk="1" hangingPunct="1">
              <a:buFont typeface="Wingdings" pitchFamily="2" charset="2"/>
              <a:buNone/>
            </a:pPr>
            <a:r>
              <a:rPr lang="en-AU" smtClean="0">
                <a:solidFill>
                  <a:schemeClr val="bg1"/>
                </a:solidFill>
              </a:rPr>
              <a:t>1</a:t>
            </a:r>
            <a:r>
              <a:rPr lang="hr-HR" smtClean="0">
                <a:solidFill>
                  <a:schemeClr val="bg1"/>
                </a:solidFill>
              </a:rPr>
              <a:t>2</a:t>
            </a:r>
            <a:r>
              <a:rPr lang="en-AU" smtClean="0">
                <a:solidFill>
                  <a:schemeClr val="bg1"/>
                </a:solidFill>
              </a:rPr>
              <a:t>0 sati vježbe</a:t>
            </a:r>
            <a:endParaRPr lang="hr-HR" smtClean="0">
              <a:solidFill>
                <a:schemeClr val="bg1"/>
              </a:solidFill>
            </a:endParaRPr>
          </a:p>
          <a:p>
            <a:pPr eaLnBrk="1" hangingPunct="1"/>
            <a:endParaRPr lang="en-AU" b="1" smtClean="0">
              <a:solidFill>
                <a:schemeClr val="bg1"/>
              </a:solidFill>
            </a:endParaRPr>
          </a:p>
          <a:p>
            <a:pPr eaLnBrk="1" hangingPunct="1"/>
            <a:r>
              <a:rPr lang="en-AU" b="1" smtClean="0">
                <a:solidFill>
                  <a:schemeClr val="bg1"/>
                </a:solidFill>
              </a:rPr>
              <a:t>Semestar:</a:t>
            </a:r>
            <a:r>
              <a:rPr lang="en-AU" smtClean="0">
                <a:solidFill>
                  <a:schemeClr val="bg1"/>
                </a:solidFill>
              </a:rPr>
              <a:t> V i VI</a:t>
            </a:r>
            <a:endParaRPr lang="en-US" smtClean="0">
              <a:solidFill>
                <a:schemeClr val="bg1"/>
              </a:solidFill>
            </a:endParaRPr>
          </a:p>
          <a:p>
            <a:pPr eaLnBrk="1" hangingPunct="1"/>
            <a:endParaRPr lang="hr-HR" smtClean="0">
              <a:solidFill>
                <a:schemeClr val="bg1"/>
              </a:solidFill>
            </a:endParaRPr>
          </a:p>
        </p:txBody>
      </p:sp>
      <p:sp>
        <p:nvSpPr>
          <p:cNvPr id="3079" name="AutoShape 7" descr="2016-03-30 21.57.05.mp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81" name="AutoShape 9" descr="2016-03-30 21.57.05.mp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085" name="Picture 13" descr="D:\Users\Marko\Desktop\2015-02-13 16.06.05_preview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3848" cy="2276872"/>
          </a:xfrm>
          <a:prstGeom prst="rect">
            <a:avLst/>
          </a:prstGeom>
          <a:noFill/>
        </p:spPr>
      </p:pic>
      <p:pic>
        <p:nvPicPr>
          <p:cNvPr id="3086" name="Picture 14" descr="D:\Users\Marko\Desktop\pokretni sag_preview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76872"/>
            <a:ext cx="3203848" cy="2304256"/>
          </a:xfrm>
          <a:prstGeom prst="rect">
            <a:avLst/>
          </a:prstGeom>
          <a:noFill/>
        </p:spPr>
      </p:pic>
      <p:pic>
        <p:nvPicPr>
          <p:cNvPr id="3087" name="Picture 15" descr="D:\Users\Marko\Desktop\2015-02-13 16.08.34_preview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581128"/>
            <a:ext cx="3203848" cy="227687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NOGOMET – usmjerenje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3951287"/>
          </a:xfrm>
        </p:spPr>
        <p:txBody>
          <a:bodyPr/>
          <a:lstStyle/>
          <a:p>
            <a:pPr eaLnBrk="1" hangingPunct="1"/>
            <a:r>
              <a:rPr lang="hr-HR" smtClean="0"/>
              <a:t>POTENCIJALNI PREDAVAČI:</a:t>
            </a:r>
          </a:p>
          <a:p>
            <a:pPr lvl="1" eaLnBrk="1" hangingPunct="1"/>
            <a:r>
              <a:rPr lang="hr-HR" b="1" smtClean="0"/>
              <a:t>Ivan Gudelj, prof.</a:t>
            </a:r>
            <a:endParaRPr lang="en-AU" b="1" smtClean="0"/>
          </a:p>
          <a:p>
            <a:pPr lvl="1" eaLnBrk="1" hangingPunct="1"/>
            <a:r>
              <a:rPr lang="hr-HR" b="1" smtClean="0"/>
              <a:t>Vatroslav Mihačić, prof.</a:t>
            </a:r>
            <a:endParaRPr lang="en-AU" b="1" smtClean="0"/>
          </a:p>
          <a:p>
            <a:pPr lvl="1" eaLnBrk="1" hangingPunct="1"/>
            <a:r>
              <a:rPr lang="hr-HR" b="1" smtClean="0"/>
              <a:t>Zdravko Marić, prof.</a:t>
            </a:r>
            <a:r>
              <a:rPr lang="en-AU" b="1" smtClean="0"/>
              <a:t> </a:t>
            </a:r>
          </a:p>
          <a:p>
            <a:pPr lvl="1" eaLnBrk="1" hangingPunct="1"/>
            <a:r>
              <a:rPr lang="hr-HR" b="1" smtClean="0"/>
              <a:t>Zvonko Balić</a:t>
            </a:r>
            <a:r>
              <a:rPr lang="en-AU" b="1" smtClean="0"/>
              <a:t>, prof.</a:t>
            </a:r>
            <a:endParaRPr lang="hr-HR" b="1" smtClean="0"/>
          </a:p>
          <a:p>
            <a:pPr lvl="1" eaLnBrk="1" hangingPunct="1"/>
            <a:r>
              <a:rPr lang="hr-HR" b="1" smtClean="0"/>
              <a:t>Stanko Poklepović</a:t>
            </a:r>
          </a:p>
          <a:p>
            <a:pPr lvl="1" eaLnBrk="1" hangingPunct="1"/>
            <a:r>
              <a:rPr lang="hr-HR" b="1" smtClean="0"/>
              <a:t>Dr. sc. Fredi fiorentini</a:t>
            </a:r>
          </a:p>
          <a:p>
            <a:pPr lvl="1" eaLnBrk="1" hangingPunct="1">
              <a:buFont typeface="Wingdings" pitchFamily="2" charset="2"/>
              <a:buNone/>
            </a:pPr>
            <a:endParaRPr lang="en-AU" b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NOGOMET – usmjerenje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b="1" dirty="0" err="1" smtClean="0"/>
              <a:t>Nositelj</a:t>
            </a:r>
            <a:r>
              <a:rPr lang="en-AU" b="1" dirty="0" smtClean="0"/>
              <a:t> </a:t>
            </a:r>
            <a:r>
              <a:rPr lang="en-AU" b="1" dirty="0" err="1" smtClean="0"/>
              <a:t>predmeta</a:t>
            </a:r>
            <a:r>
              <a:rPr lang="hr-HR" b="1" dirty="0" smtClean="0"/>
              <a:t>: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hr-HR" dirty="0" err="1" smtClean="0"/>
              <a:t>Izv.prof</a:t>
            </a:r>
            <a:r>
              <a:rPr lang="hr-HR" dirty="0" smtClean="0"/>
              <a:t>. </a:t>
            </a:r>
            <a:r>
              <a:rPr lang="hr-HR" dirty="0" err="1" smtClean="0"/>
              <a:t>dr</a:t>
            </a:r>
            <a:r>
              <a:rPr lang="hr-HR" dirty="0" smtClean="0"/>
              <a:t>. </a:t>
            </a:r>
            <a:r>
              <a:rPr lang="en-AU" dirty="0" smtClean="0"/>
              <a:t>sc</a:t>
            </a:r>
            <a:r>
              <a:rPr lang="hr-HR" dirty="0" smtClean="0"/>
              <a:t>. Marko Erceg</a:t>
            </a:r>
            <a:endParaRPr lang="en-AU" b="1" dirty="0" smtClean="0"/>
          </a:p>
          <a:p>
            <a:pPr eaLnBrk="1" hangingPunct="1"/>
            <a:r>
              <a:rPr lang="hr-HR" b="1" dirty="0" smtClean="0"/>
              <a:t>Suradnici</a:t>
            </a:r>
            <a:r>
              <a:rPr lang="hr-HR" b="1" dirty="0" smtClean="0"/>
              <a:t>:</a:t>
            </a:r>
            <a:endParaRPr lang="en-AU" dirty="0" smtClean="0"/>
          </a:p>
          <a:p>
            <a:pPr lvl="1" eaLnBrk="1" hangingPunct="1">
              <a:buNone/>
            </a:pPr>
            <a:r>
              <a:rPr lang="hr-HR" dirty="0" err="1" smtClean="0"/>
              <a:t>Dr</a:t>
            </a:r>
            <a:r>
              <a:rPr lang="hr-HR" dirty="0" smtClean="0"/>
              <a:t>. </a:t>
            </a:r>
            <a:r>
              <a:rPr lang="hr-HR" dirty="0" err="1" smtClean="0"/>
              <a:t>sc</a:t>
            </a:r>
            <a:r>
              <a:rPr lang="hr-HR" dirty="0" smtClean="0"/>
              <a:t>. Ante Rađa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hr-HR" dirty="0" err="1" smtClean="0"/>
              <a:t>Dr</a:t>
            </a:r>
            <a:r>
              <a:rPr lang="hr-HR" dirty="0" smtClean="0"/>
              <a:t>. </a:t>
            </a:r>
            <a:r>
              <a:rPr lang="hr-HR" dirty="0" err="1" smtClean="0"/>
              <a:t>sc</a:t>
            </a:r>
            <a:r>
              <a:rPr lang="hr-HR" dirty="0" smtClean="0"/>
              <a:t>. </a:t>
            </a:r>
            <a:r>
              <a:rPr lang="hr-HR" dirty="0" err="1" smtClean="0"/>
              <a:t>Fredi</a:t>
            </a:r>
            <a:r>
              <a:rPr lang="hr-HR" dirty="0" smtClean="0"/>
              <a:t> </a:t>
            </a:r>
            <a:r>
              <a:rPr lang="hr-HR" dirty="0" err="1" smtClean="0"/>
              <a:t>Fiorentini</a:t>
            </a:r>
            <a:endParaRPr lang="hr-HR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hr-HR" dirty="0" err="1" smtClean="0"/>
              <a:t>Dr</a:t>
            </a:r>
            <a:r>
              <a:rPr lang="hr-HR" dirty="0" smtClean="0"/>
              <a:t>. </a:t>
            </a:r>
            <a:r>
              <a:rPr lang="hr-HR" dirty="0" err="1" smtClean="0"/>
              <a:t>sc</a:t>
            </a:r>
            <a:r>
              <a:rPr lang="hr-HR" dirty="0" smtClean="0"/>
              <a:t>. Petra Mandić-Jelaska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hr-HR" dirty="0" smtClean="0"/>
              <a:t>Zvonko </a:t>
            </a:r>
            <a:r>
              <a:rPr lang="hr-HR" dirty="0" smtClean="0"/>
              <a:t>Balić,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  <a:r>
              <a:rPr lang="en-AU" dirty="0" smtClean="0"/>
              <a:t>	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hr-HR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NOGOMET – usmjerenje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751388"/>
          </a:xfrm>
        </p:spPr>
        <p:txBody>
          <a:bodyPr/>
          <a:lstStyle/>
          <a:p>
            <a:pPr eaLnBrk="1" hangingPunct="1"/>
            <a:r>
              <a:rPr lang="hr-HR" sz="2000" b="1" smtClean="0"/>
              <a:t>KINEZIOLOŠKA I ANTROPOLOŠKA ANALIZA (105 sati)</a:t>
            </a:r>
          </a:p>
          <a:p>
            <a:pPr lvl="1" eaLnBrk="1" hangingPunct="1"/>
            <a:r>
              <a:rPr lang="hr-HR" sz="2000" smtClean="0"/>
              <a:t>Predavanja: 60 sati</a:t>
            </a:r>
          </a:p>
          <a:p>
            <a:pPr lvl="1" eaLnBrk="1" hangingPunct="1"/>
            <a:r>
              <a:rPr lang="hr-HR" sz="2000" smtClean="0"/>
              <a:t>Vježbe:  45 sati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/>
            <a:r>
              <a:rPr lang="hr-HR" sz="2000" b="1" smtClean="0"/>
              <a:t>METODIKA TRENINGA 1 i 2(45 sati + 60 sati)</a:t>
            </a:r>
          </a:p>
          <a:p>
            <a:pPr lvl="1" eaLnBrk="1" hangingPunct="1"/>
            <a:r>
              <a:rPr lang="hr-HR" sz="2000" smtClean="0"/>
              <a:t>Predavanja: 30 + 30 sati</a:t>
            </a:r>
          </a:p>
          <a:p>
            <a:pPr lvl="1" eaLnBrk="1" hangingPunct="1"/>
            <a:r>
              <a:rPr lang="hr-HR" sz="2000" smtClean="0"/>
              <a:t>Vježbe: 15 + 30 sati</a:t>
            </a:r>
          </a:p>
          <a:p>
            <a:pPr eaLnBrk="1" hangingPunct="1">
              <a:buFont typeface="Wingdings" pitchFamily="2" charset="2"/>
              <a:buNone/>
            </a:pPr>
            <a:endParaRPr lang="hr-HR" sz="2000" smtClean="0"/>
          </a:p>
          <a:p>
            <a:pPr eaLnBrk="1" hangingPunct="1"/>
            <a:r>
              <a:rPr lang="en-AU" sz="2000" b="1" smtClean="0"/>
              <a:t>PROGRAMIRANJE I KONTROLA TRENINGA (</a:t>
            </a:r>
            <a:r>
              <a:rPr lang="hr-HR" sz="2000" b="1" smtClean="0"/>
              <a:t>9</a:t>
            </a:r>
            <a:r>
              <a:rPr lang="en-AU" sz="2000" b="1" smtClean="0"/>
              <a:t>0 sati)</a:t>
            </a:r>
          </a:p>
          <a:p>
            <a:pPr lvl="1" eaLnBrk="1" hangingPunct="1"/>
            <a:r>
              <a:rPr lang="en-AU" sz="2000" smtClean="0"/>
              <a:t>Predavanja: </a:t>
            </a:r>
            <a:r>
              <a:rPr lang="hr-HR" sz="2000" smtClean="0"/>
              <a:t>60</a:t>
            </a:r>
            <a:r>
              <a:rPr lang="en-AU" sz="2000" smtClean="0"/>
              <a:t> sati</a:t>
            </a:r>
          </a:p>
          <a:p>
            <a:pPr lvl="1" eaLnBrk="1" hangingPunct="1"/>
            <a:r>
              <a:rPr lang="en-AU" sz="2000" smtClean="0"/>
              <a:t>Vježbe:</a:t>
            </a:r>
            <a:r>
              <a:rPr lang="hr-HR" sz="2000" smtClean="0"/>
              <a:t> 30</a:t>
            </a:r>
            <a:r>
              <a:rPr lang="en-AU" sz="2000" smtClean="0"/>
              <a:t> sati</a:t>
            </a:r>
            <a:endParaRPr lang="en-US" sz="2000" smtClean="0"/>
          </a:p>
          <a:p>
            <a:pPr eaLnBrk="1" hangingPunct="1"/>
            <a:endParaRPr lang="hr-HR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NOGOMET – usmjerenje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370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2800" b="1" smtClean="0"/>
              <a:t>PLAN NASTAVE I PRAKSE</a:t>
            </a:r>
            <a:endParaRPr lang="hr-HR" sz="2800" b="1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2800" b="1" smtClean="0"/>
          </a:p>
          <a:p>
            <a:pPr eaLnBrk="1" hangingPunct="1">
              <a:lnSpc>
                <a:spcPct val="80000"/>
              </a:lnSpc>
            </a:pPr>
            <a:r>
              <a:rPr lang="en-AU" sz="2400" b="1" smtClean="0"/>
              <a:t>NASTAVA NA </a:t>
            </a:r>
            <a:r>
              <a:rPr lang="hr-HR" sz="2400" b="1" smtClean="0"/>
              <a:t>FAKULTETU</a:t>
            </a:r>
            <a:r>
              <a:rPr lang="en-AU" sz="2400" smtClean="0"/>
              <a:t> </a:t>
            </a:r>
            <a:endParaRPr lang="hr-HR" sz="2400" smtClean="0"/>
          </a:p>
          <a:p>
            <a:pPr eaLnBrk="1" hangingPunct="1">
              <a:lnSpc>
                <a:spcPct val="80000"/>
              </a:lnSpc>
            </a:pPr>
            <a:r>
              <a:rPr lang="en-AU" sz="2400" b="1" smtClean="0"/>
              <a:t>VJEŽBE I PRAKTIČNA NASTAVA</a:t>
            </a:r>
            <a:r>
              <a:rPr lang="en-US" sz="2400" smtClean="0"/>
              <a:t> </a:t>
            </a:r>
            <a:endParaRPr lang="hr-HR" sz="2400" smtClean="0"/>
          </a:p>
          <a:p>
            <a:pPr lvl="1" eaLnBrk="1" hangingPunct="1">
              <a:lnSpc>
                <a:spcPct val="80000"/>
              </a:lnSpc>
            </a:pPr>
            <a:r>
              <a:rPr lang="hr-HR" sz="2400" smtClean="0"/>
              <a:t>v</a:t>
            </a:r>
            <a:r>
              <a:rPr lang="en-AU" sz="2400" smtClean="0"/>
              <a:t>ježbe</a:t>
            </a:r>
            <a:r>
              <a:rPr lang="en-US" sz="2400" smtClean="0"/>
              <a:t> </a:t>
            </a:r>
            <a:endParaRPr lang="hr-HR" sz="2400" smtClean="0"/>
          </a:p>
          <a:p>
            <a:pPr lvl="1" eaLnBrk="1" hangingPunct="1">
              <a:lnSpc>
                <a:spcPct val="80000"/>
              </a:lnSpc>
            </a:pPr>
            <a:r>
              <a:rPr lang="en-AU" sz="2400" smtClean="0"/>
              <a:t>praksa  u </a:t>
            </a:r>
            <a:r>
              <a:rPr lang="hr-HR" sz="2400" smtClean="0"/>
              <a:t>nogometnoj</a:t>
            </a:r>
            <a:r>
              <a:rPr lang="en-AU" sz="2400" smtClean="0"/>
              <a:t> školi</a:t>
            </a:r>
            <a:r>
              <a:rPr lang="en-US" sz="2400" smtClean="0"/>
              <a:t> </a:t>
            </a:r>
            <a:endParaRPr lang="hr-HR" sz="2400" smtClean="0"/>
          </a:p>
          <a:p>
            <a:pPr lvl="1" eaLnBrk="1" hangingPunct="1">
              <a:lnSpc>
                <a:spcPct val="80000"/>
              </a:lnSpc>
            </a:pPr>
            <a:r>
              <a:rPr lang="en-AU" sz="2400" smtClean="0"/>
              <a:t>praksa u </a:t>
            </a:r>
            <a:r>
              <a:rPr lang="hr-HR" sz="2400" smtClean="0"/>
              <a:t>nogometnim</a:t>
            </a:r>
            <a:r>
              <a:rPr lang="en-AU" sz="2400" smtClean="0"/>
              <a:t> klubovima</a:t>
            </a:r>
            <a:r>
              <a:rPr lang="en-US" sz="2400" smtClean="0"/>
              <a:t> </a:t>
            </a:r>
            <a:endParaRPr lang="hr-HR" sz="2400" smtClean="0"/>
          </a:p>
          <a:p>
            <a:pPr lvl="1" eaLnBrk="1" hangingPunct="1">
              <a:lnSpc>
                <a:spcPct val="80000"/>
              </a:lnSpc>
            </a:pPr>
            <a:r>
              <a:rPr lang="en-AU" sz="2400" smtClean="0"/>
              <a:t>provedba testiranja i znanstveni rad</a:t>
            </a:r>
            <a:r>
              <a:rPr lang="en-US" sz="2400" smtClean="0"/>
              <a:t> </a:t>
            </a:r>
            <a:endParaRPr lang="hr-HR" sz="2400" smtClean="0"/>
          </a:p>
          <a:p>
            <a:pPr lvl="1" eaLnBrk="1" hangingPunct="1">
              <a:lnSpc>
                <a:spcPct val="80000"/>
              </a:lnSpc>
            </a:pPr>
            <a:r>
              <a:rPr lang="en-AU" sz="2400" smtClean="0"/>
              <a:t>asistencija na nastavi </a:t>
            </a:r>
            <a:r>
              <a:rPr lang="hr-HR" sz="2400" smtClean="0"/>
              <a:t>nogometa</a:t>
            </a:r>
            <a:r>
              <a:rPr lang="en-AU" sz="2400" i="1" smtClean="0"/>
              <a:t> </a:t>
            </a:r>
            <a:endParaRPr lang="hr-HR" sz="2400" i="1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z="2400" b="1" i="1" smtClean="0"/>
          </a:p>
          <a:p>
            <a:pPr eaLnBrk="1" hangingPunct="1">
              <a:lnSpc>
                <a:spcPct val="80000"/>
              </a:lnSpc>
            </a:pPr>
            <a:r>
              <a:rPr lang="en-AU" sz="2400" b="1" smtClean="0"/>
              <a:t>SEMINARSKI RAD</a:t>
            </a:r>
            <a:r>
              <a:rPr lang="en-US" sz="2400" smtClean="0"/>
              <a:t> </a:t>
            </a:r>
            <a:endParaRPr lang="hr-HR" sz="2400" smtClean="0"/>
          </a:p>
          <a:p>
            <a:pPr eaLnBrk="1" hangingPunct="1">
              <a:lnSpc>
                <a:spcPct val="80000"/>
              </a:lnSpc>
            </a:pPr>
            <a:endParaRPr lang="hr-HR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hr-HR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NOGOMET – usmjerenje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z="2800" b="1" smtClean="0"/>
              <a:t>NASTAVA NA </a:t>
            </a:r>
            <a:r>
              <a:rPr lang="hr-HR" sz="2800" b="1" smtClean="0"/>
              <a:t>FAKULTETU</a:t>
            </a:r>
            <a:r>
              <a:rPr lang="en-AU" sz="2800" b="1" smtClean="0"/>
              <a:t> (PREDAVANJA I ISPITI)</a:t>
            </a:r>
            <a:endParaRPr lang="hr-HR" sz="2800" b="1" smtClean="0"/>
          </a:p>
          <a:p>
            <a:pPr eaLnBrk="1" hangingPunct="1">
              <a:buFont typeface="Wingdings" pitchFamily="2" charset="2"/>
              <a:buNone/>
            </a:pPr>
            <a:endParaRPr lang="en-AU" sz="2800" smtClean="0"/>
          </a:p>
          <a:p>
            <a:pPr lvl="1" eaLnBrk="1" hangingPunct="1"/>
            <a:r>
              <a:rPr lang="hr-HR" smtClean="0"/>
              <a:t>K</a:t>
            </a:r>
            <a:r>
              <a:rPr lang="en-AU" smtClean="0"/>
              <a:t>ineziološka i antropološka analiza	</a:t>
            </a:r>
            <a:r>
              <a:rPr lang="hr-HR" smtClean="0"/>
              <a:t>nogometne igre</a:t>
            </a:r>
            <a:endParaRPr lang="en-AU" smtClean="0"/>
          </a:p>
          <a:p>
            <a:pPr lvl="1" eaLnBrk="1" hangingPunct="1"/>
            <a:r>
              <a:rPr lang="hr-HR" smtClean="0"/>
              <a:t>Metodika treninga nogometaša</a:t>
            </a:r>
            <a:r>
              <a:rPr lang="en-AU" smtClean="0"/>
              <a:t> </a:t>
            </a:r>
            <a:r>
              <a:rPr lang="hr-HR" smtClean="0"/>
              <a:t>1 i 2</a:t>
            </a:r>
            <a:r>
              <a:rPr lang="en-AU" smtClean="0"/>
              <a:t>	</a:t>
            </a:r>
          </a:p>
          <a:p>
            <a:pPr lvl="1" eaLnBrk="1" hangingPunct="1"/>
            <a:r>
              <a:rPr lang="en-AU" smtClean="0"/>
              <a:t>Planiranje i programiranje treninga	</a:t>
            </a:r>
            <a:endParaRPr lang="hr-HR" smtClean="0"/>
          </a:p>
          <a:p>
            <a:pPr lvl="1" eaLnBrk="1" hangingPunct="1">
              <a:buFont typeface="Wingdings" pitchFamily="2" charset="2"/>
              <a:buNone/>
            </a:pPr>
            <a:endParaRPr lang="en-AU" smtClean="0"/>
          </a:p>
          <a:p>
            <a:pPr eaLnBrk="1" hangingPunct="1"/>
            <a:endParaRPr lang="hr-HR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NOGOMET – usmjerenje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hr-HR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AU" dirty="0" err="1" smtClean="0"/>
              <a:t>Nastava</a:t>
            </a:r>
            <a:r>
              <a:rPr lang="en-AU" dirty="0" smtClean="0"/>
              <a:t> </a:t>
            </a:r>
            <a:r>
              <a:rPr lang="en-AU" dirty="0" err="1" smtClean="0"/>
              <a:t>će</a:t>
            </a:r>
            <a:r>
              <a:rPr lang="en-AU" dirty="0" smtClean="0"/>
              <a:t> se </a:t>
            </a:r>
            <a:r>
              <a:rPr lang="en-AU" dirty="0" err="1" smtClean="0"/>
              <a:t>odvijati</a:t>
            </a:r>
            <a:r>
              <a:rPr lang="en-AU" dirty="0" smtClean="0"/>
              <a:t> </a:t>
            </a:r>
            <a:r>
              <a:rPr lang="en-AU" dirty="0" err="1" smtClean="0"/>
              <a:t>tijekom</a:t>
            </a:r>
            <a:r>
              <a:rPr lang="en-AU" dirty="0" smtClean="0"/>
              <a:t> V</a:t>
            </a:r>
            <a:r>
              <a:rPr lang="hr-HR" dirty="0" smtClean="0"/>
              <a:t>.</a:t>
            </a:r>
            <a:r>
              <a:rPr lang="en-AU" dirty="0" smtClean="0"/>
              <a:t>  </a:t>
            </a:r>
            <a:r>
              <a:rPr lang="en-AU" dirty="0" err="1" smtClean="0"/>
              <a:t>i</a:t>
            </a:r>
            <a:r>
              <a:rPr lang="en-AU" dirty="0" smtClean="0"/>
              <a:t> VI</a:t>
            </a:r>
            <a:r>
              <a:rPr lang="hr-HR" dirty="0" smtClean="0"/>
              <a:t>.</a:t>
            </a:r>
            <a:r>
              <a:rPr lang="en-AU" dirty="0" smtClean="0"/>
              <a:t> </a:t>
            </a:r>
            <a:r>
              <a:rPr lang="en-AU" dirty="0" err="1" smtClean="0"/>
              <a:t>semestra</a:t>
            </a:r>
            <a:r>
              <a:rPr lang="en-AU" dirty="0" smtClean="0"/>
              <a:t> </a:t>
            </a:r>
            <a:r>
              <a:rPr lang="en-AU" dirty="0" err="1" smtClean="0"/>
              <a:t>šk</a:t>
            </a:r>
            <a:r>
              <a:rPr lang="en-AU" dirty="0" smtClean="0"/>
              <a:t>. god. 20</a:t>
            </a:r>
            <a:r>
              <a:rPr lang="hr-HR" dirty="0" smtClean="0"/>
              <a:t>18</a:t>
            </a:r>
            <a:r>
              <a:rPr lang="en-AU" dirty="0" smtClean="0"/>
              <a:t>./</a:t>
            </a:r>
            <a:r>
              <a:rPr lang="en-AU" dirty="0" smtClean="0"/>
              <a:t>20</a:t>
            </a:r>
            <a:r>
              <a:rPr lang="hr-HR" dirty="0" smtClean="0"/>
              <a:t>19</a:t>
            </a:r>
            <a:r>
              <a:rPr lang="en-AU" dirty="0" smtClean="0"/>
              <a:t>., </a:t>
            </a:r>
            <a:r>
              <a:rPr lang="en-AU" dirty="0" smtClean="0"/>
              <a:t>a </a:t>
            </a:r>
            <a:r>
              <a:rPr lang="en-AU" dirty="0" err="1" smtClean="0"/>
              <a:t>ispiti</a:t>
            </a:r>
            <a:r>
              <a:rPr lang="en-AU" dirty="0" smtClean="0"/>
              <a:t> </a:t>
            </a:r>
            <a:r>
              <a:rPr lang="en-AU" dirty="0" err="1" smtClean="0"/>
              <a:t>nakon</a:t>
            </a:r>
            <a:r>
              <a:rPr lang="en-AU" dirty="0" smtClean="0"/>
              <a:t> </a:t>
            </a:r>
            <a:r>
              <a:rPr lang="en-AU" dirty="0" err="1" smtClean="0"/>
              <a:t>završenih</a:t>
            </a:r>
            <a:r>
              <a:rPr lang="en-AU" dirty="0" smtClean="0"/>
              <a:t> </a:t>
            </a:r>
            <a:r>
              <a:rPr lang="en-AU" dirty="0" err="1" smtClean="0"/>
              <a:t>predavanja</a:t>
            </a:r>
            <a:r>
              <a:rPr lang="en-AU" dirty="0" smtClean="0"/>
              <a:t>.</a:t>
            </a:r>
            <a:endParaRPr lang="hr-HR" dirty="0" smtClean="0"/>
          </a:p>
        </p:txBody>
      </p:sp>
      <p:pic>
        <p:nvPicPr>
          <p:cNvPr id="7174" name="Picture 6" descr="D:\Users\Marko\Desktop\DSC01954_preview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2057872"/>
            <a:ext cx="2880320" cy="360337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NOGOMET – usmjerenje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43425"/>
          </a:xfrm>
        </p:spPr>
        <p:txBody>
          <a:bodyPr/>
          <a:lstStyle/>
          <a:p>
            <a:pPr eaLnBrk="1" hangingPunct="1"/>
            <a:r>
              <a:rPr lang="en-AU" sz="2400" b="1" dirty="0" smtClean="0"/>
              <a:t>PRAKSA U </a:t>
            </a:r>
            <a:r>
              <a:rPr lang="hr-HR" sz="2400" b="1" dirty="0" smtClean="0"/>
              <a:t>NOGOMETNOJ ŠKOLI I NOGOMETNIM</a:t>
            </a:r>
            <a:r>
              <a:rPr lang="en-AU" sz="2400" b="1" dirty="0" smtClean="0"/>
              <a:t> KLUBOVIMA </a:t>
            </a:r>
            <a:endParaRPr lang="hr-HR" sz="2400" b="1" dirty="0" smtClean="0"/>
          </a:p>
          <a:p>
            <a:pPr eaLnBrk="1" hangingPunct="1">
              <a:buFont typeface="Wingdings" pitchFamily="2" charset="2"/>
              <a:buNone/>
            </a:pPr>
            <a:endParaRPr lang="en-AU" sz="2400" dirty="0" smtClean="0"/>
          </a:p>
          <a:p>
            <a:pPr lvl="1" eaLnBrk="1" hangingPunct="1"/>
            <a:r>
              <a:rPr lang="en-AU" sz="2000" dirty="0" err="1" smtClean="0"/>
              <a:t>Studenti</a:t>
            </a:r>
            <a:r>
              <a:rPr lang="en-AU" sz="2000" dirty="0" smtClean="0"/>
              <a:t> </a:t>
            </a:r>
            <a:r>
              <a:rPr lang="en-AU" sz="2000" dirty="0" err="1" smtClean="0"/>
              <a:t>će</a:t>
            </a:r>
            <a:r>
              <a:rPr lang="en-AU" sz="2000" dirty="0" smtClean="0"/>
              <a:t> </a:t>
            </a:r>
            <a:r>
              <a:rPr lang="en-AU" sz="2000" dirty="0" err="1" smtClean="0"/>
              <a:t>prisustvovati</a:t>
            </a:r>
            <a:r>
              <a:rPr lang="en-AU" sz="2000" dirty="0" smtClean="0"/>
              <a:t> </a:t>
            </a:r>
            <a:r>
              <a:rPr lang="en-AU" sz="2000" dirty="0" err="1" smtClean="0"/>
              <a:t>treninzima</a:t>
            </a:r>
            <a:r>
              <a:rPr lang="en-AU" sz="2000" dirty="0" smtClean="0"/>
              <a:t> u </a:t>
            </a:r>
            <a:r>
              <a:rPr lang="hr-HR" sz="2000" dirty="0" smtClean="0"/>
              <a:t>različitim </a:t>
            </a:r>
            <a:r>
              <a:rPr lang="en-AU" sz="2000" dirty="0" err="1" smtClean="0"/>
              <a:t>klubovima</a:t>
            </a:r>
            <a:r>
              <a:rPr lang="hr-HR" sz="2000" dirty="0" smtClean="0"/>
              <a:t>, kao i u HNK </a:t>
            </a:r>
            <a:r>
              <a:rPr lang="hr-HR" sz="2000" dirty="0" smtClean="0"/>
              <a:t>Hajduk</a:t>
            </a:r>
            <a:r>
              <a:rPr lang="en-AU" sz="2000" dirty="0" smtClean="0"/>
              <a:t> </a:t>
            </a:r>
            <a:r>
              <a:rPr lang="en-AU" sz="2000" dirty="0" err="1" smtClean="0"/>
              <a:t>tijekom</a:t>
            </a:r>
            <a:r>
              <a:rPr lang="en-AU" sz="2000" dirty="0" smtClean="0"/>
              <a:t> </a:t>
            </a:r>
            <a:r>
              <a:rPr lang="en-AU" sz="2000" dirty="0" err="1" smtClean="0"/>
              <a:t>šk</a:t>
            </a:r>
            <a:r>
              <a:rPr lang="en-AU" sz="2000" dirty="0" smtClean="0"/>
              <a:t>. god. 20</a:t>
            </a:r>
            <a:r>
              <a:rPr lang="hr-HR" sz="2000" dirty="0" smtClean="0"/>
              <a:t>18</a:t>
            </a:r>
            <a:r>
              <a:rPr lang="en-AU" sz="2000" dirty="0" smtClean="0"/>
              <a:t>./</a:t>
            </a:r>
            <a:r>
              <a:rPr lang="en-AU" sz="2000" dirty="0" smtClean="0"/>
              <a:t>20</a:t>
            </a:r>
            <a:r>
              <a:rPr lang="hr-HR" sz="2000" dirty="0" smtClean="0"/>
              <a:t>19</a:t>
            </a:r>
            <a:r>
              <a:rPr lang="en-AU" sz="2000" dirty="0" smtClean="0"/>
              <a:t>.</a:t>
            </a:r>
            <a:endParaRPr lang="hr-HR" sz="2000" dirty="0" smtClean="0"/>
          </a:p>
          <a:p>
            <a:pPr lvl="1" eaLnBrk="1" hangingPunct="1">
              <a:buFont typeface="Wingdings" pitchFamily="2" charset="2"/>
              <a:buNone/>
            </a:pPr>
            <a:endParaRPr lang="hr-HR" sz="2000" dirty="0" smtClean="0"/>
          </a:p>
          <a:p>
            <a:pPr lvl="1" eaLnBrk="1" hangingPunct="1"/>
            <a:r>
              <a:rPr lang="en-AU" sz="2000" dirty="0" err="1" smtClean="0"/>
              <a:t>Treninzima</a:t>
            </a:r>
            <a:r>
              <a:rPr lang="en-AU" sz="2000" dirty="0" smtClean="0"/>
              <a:t> </a:t>
            </a:r>
            <a:r>
              <a:rPr lang="en-AU" sz="2000" dirty="0" err="1" smtClean="0"/>
              <a:t>će</a:t>
            </a:r>
            <a:r>
              <a:rPr lang="en-AU" sz="2000" dirty="0" smtClean="0"/>
              <a:t> </a:t>
            </a:r>
            <a:r>
              <a:rPr lang="en-AU" sz="2000" dirty="0" err="1" smtClean="0"/>
              <a:t>prisustvovati</a:t>
            </a:r>
            <a:r>
              <a:rPr lang="en-AU" sz="2000" dirty="0" smtClean="0"/>
              <a:t> </a:t>
            </a:r>
            <a:r>
              <a:rPr lang="en-AU" sz="2000" dirty="0" err="1" smtClean="0"/>
              <a:t>cijela</a:t>
            </a:r>
            <a:r>
              <a:rPr lang="en-AU" sz="2000" dirty="0" smtClean="0"/>
              <a:t> </a:t>
            </a:r>
            <a:r>
              <a:rPr lang="en-AU" sz="2000" dirty="0" err="1" smtClean="0"/>
              <a:t>grupa</a:t>
            </a:r>
            <a:r>
              <a:rPr lang="en-AU" sz="2000" dirty="0" smtClean="0"/>
              <a:t> </a:t>
            </a:r>
            <a:r>
              <a:rPr lang="en-AU" sz="2000" dirty="0" err="1" smtClean="0"/>
              <a:t>prema</a:t>
            </a:r>
            <a:r>
              <a:rPr lang="en-AU" sz="2000" dirty="0" smtClean="0"/>
              <a:t> </a:t>
            </a:r>
            <a:r>
              <a:rPr lang="en-AU" sz="2000" dirty="0" err="1" smtClean="0"/>
              <a:t>dogovoru</a:t>
            </a:r>
            <a:r>
              <a:rPr lang="en-AU" sz="2000" dirty="0" smtClean="0"/>
              <a:t> s </a:t>
            </a:r>
            <a:r>
              <a:rPr lang="en-AU" sz="2000" dirty="0" err="1" smtClean="0"/>
              <a:t>trenerima</a:t>
            </a:r>
            <a:r>
              <a:rPr lang="en-AU" sz="2000" dirty="0" smtClean="0"/>
              <a:t>. </a:t>
            </a:r>
            <a:r>
              <a:rPr lang="en-AU" sz="2000" dirty="0" err="1" smtClean="0"/>
              <a:t>Nakon</a:t>
            </a:r>
            <a:r>
              <a:rPr lang="en-AU" sz="2000" dirty="0" smtClean="0"/>
              <a:t> </a:t>
            </a:r>
            <a:r>
              <a:rPr lang="en-AU" sz="2000" dirty="0" err="1" smtClean="0"/>
              <a:t>svakog</a:t>
            </a:r>
            <a:r>
              <a:rPr lang="en-AU" sz="2000" dirty="0" smtClean="0"/>
              <a:t> </a:t>
            </a:r>
            <a:r>
              <a:rPr lang="en-AU" sz="2000" dirty="0" err="1" smtClean="0"/>
              <a:t>treninga</a:t>
            </a:r>
            <a:r>
              <a:rPr lang="en-AU" sz="2000" dirty="0" smtClean="0"/>
              <a:t> </a:t>
            </a:r>
            <a:r>
              <a:rPr lang="en-AU" sz="2000" dirty="0" err="1" smtClean="0"/>
              <a:t>im</a:t>
            </a:r>
            <a:r>
              <a:rPr lang="hr-HR" sz="2000" dirty="0" smtClean="0"/>
              <a:t>a</a:t>
            </a:r>
            <a:r>
              <a:rPr lang="en-AU" sz="2000" dirty="0" smtClean="0"/>
              <a:t>t </a:t>
            </a:r>
            <a:r>
              <a:rPr lang="en-AU" sz="2000" dirty="0" err="1" smtClean="0"/>
              <a:t>će</a:t>
            </a:r>
            <a:r>
              <a:rPr lang="en-AU" sz="2000" dirty="0" smtClean="0"/>
              <a:t> </a:t>
            </a:r>
            <a:r>
              <a:rPr lang="en-AU" sz="2000" dirty="0" err="1" smtClean="0"/>
              <a:t>kratko</a:t>
            </a:r>
            <a:r>
              <a:rPr lang="en-AU" sz="2000" dirty="0" smtClean="0"/>
              <a:t> </a:t>
            </a:r>
            <a:r>
              <a:rPr lang="en-AU" sz="2000" dirty="0" err="1" smtClean="0"/>
              <a:t>predavanje</a:t>
            </a:r>
            <a:r>
              <a:rPr lang="en-AU" sz="2000" dirty="0" smtClean="0"/>
              <a:t> </a:t>
            </a:r>
            <a:r>
              <a:rPr lang="en-AU" sz="2000" dirty="0" err="1" smtClean="0"/>
              <a:t>i</a:t>
            </a:r>
            <a:r>
              <a:rPr lang="en-AU" sz="2000" dirty="0" smtClean="0"/>
              <a:t> </a:t>
            </a:r>
            <a:r>
              <a:rPr lang="hr-HR" sz="2000" dirty="0" smtClean="0"/>
              <a:t>konzultacije</a:t>
            </a:r>
            <a:r>
              <a:rPr lang="en-AU" sz="2000" dirty="0" smtClean="0"/>
              <a:t>.</a:t>
            </a:r>
            <a:endParaRPr lang="hr-HR" sz="2000" dirty="0" smtClean="0"/>
          </a:p>
          <a:p>
            <a:pPr lvl="1" eaLnBrk="1" hangingPunct="1">
              <a:buFont typeface="Wingdings" pitchFamily="2" charset="2"/>
              <a:buNone/>
            </a:pPr>
            <a:endParaRPr lang="hr-HR" sz="2000" dirty="0" smtClean="0"/>
          </a:p>
          <a:p>
            <a:pPr lvl="1" eaLnBrk="1" hangingPunct="1"/>
            <a:r>
              <a:rPr lang="hr-HR" sz="2000" dirty="0" smtClean="0"/>
              <a:t>Svaki student će provesti pod nadzorom trenera nekoliko treninga u nogometnoj školi HNK </a:t>
            </a:r>
            <a:r>
              <a:rPr lang="hr-HR" sz="2000" dirty="0" smtClean="0"/>
              <a:t>Hajduk.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endParaRPr lang="hr-HR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NOGOMET – usmjerenje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b="1" dirty="0" smtClean="0"/>
              <a:t>ZNANSTVENI RAD </a:t>
            </a:r>
            <a:endParaRPr lang="hr-HR" b="1" dirty="0" smtClean="0"/>
          </a:p>
          <a:p>
            <a:pPr eaLnBrk="1" hangingPunct="1">
              <a:buFont typeface="Wingdings" pitchFamily="2" charset="2"/>
              <a:buNone/>
            </a:pPr>
            <a:endParaRPr lang="en-AU" sz="1000" dirty="0" smtClean="0"/>
          </a:p>
          <a:p>
            <a:pPr eaLnBrk="1" hangingPunct="1">
              <a:buFont typeface="Wingdings" pitchFamily="2" charset="2"/>
              <a:buNone/>
            </a:pPr>
            <a:r>
              <a:rPr lang="hr-HR" dirty="0" smtClean="0"/>
              <a:t>	</a:t>
            </a:r>
            <a:r>
              <a:rPr lang="en-AU" dirty="0" err="1" smtClean="0"/>
              <a:t>Tijekom</a:t>
            </a:r>
            <a:r>
              <a:rPr lang="en-AU" dirty="0" smtClean="0"/>
              <a:t> </a:t>
            </a:r>
            <a:r>
              <a:rPr lang="en-AU" dirty="0" err="1" smtClean="0"/>
              <a:t>školske</a:t>
            </a:r>
            <a:r>
              <a:rPr lang="en-AU" dirty="0" smtClean="0"/>
              <a:t> </a:t>
            </a:r>
            <a:r>
              <a:rPr lang="en-AU" dirty="0" err="1" smtClean="0"/>
              <a:t>godine</a:t>
            </a:r>
            <a:r>
              <a:rPr lang="en-AU" dirty="0" smtClean="0"/>
              <a:t> 20</a:t>
            </a:r>
            <a:r>
              <a:rPr lang="hr-HR" dirty="0" smtClean="0"/>
              <a:t>18</a:t>
            </a:r>
            <a:r>
              <a:rPr lang="en-AU" dirty="0" smtClean="0"/>
              <a:t>./</a:t>
            </a:r>
            <a:r>
              <a:rPr lang="en-AU" dirty="0" smtClean="0"/>
              <a:t>20</a:t>
            </a:r>
            <a:r>
              <a:rPr lang="hr-HR" dirty="0" smtClean="0"/>
              <a:t>19</a:t>
            </a:r>
            <a:r>
              <a:rPr lang="en-AU" dirty="0" smtClean="0"/>
              <a:t>. </a:t>
            </a:r>
            <a:r>
              <a:rPr lang="en-AU" dirty="0" err="1" smtClean="0"/>
              <a:t>analizirati</a:t>
            </a:r>
            <a:r>
              <a:rPr lang="en-AU" dirty="0" smtClean="0"/>
              <a:t> </a:t>
            </a:r>
            <a:r>
              <a:rPr lang="en-AU" dirty="0" err="1" smtClean="0"/>
              <a:t>će</a:t>
            </a:r>
            <a:r>
              <a:rPr lang="en-AU" dirty="0" smtClean="0"/>
              <a:t> se </a:t>
            </a:r>
            <a:r>
              <a:rPr lang="en-AU" dirty="0" err="1" smtClean="0"/>
              <a:t>znanstveni</a:t>
            </a:r>
            <a:r>
              <a:rPr lang="en-AU" dirty="0" smtClean="0"/>
              <a:t> </a:t>
            </a:r>
            <a:r>
              <a:rPr lang="en-AU" dirty="0" err="1" smtClean="0"/>
              <a:t>radovi</a:t>
            </a:r>
            <a:r>
              <a:rPr lang="en-AU" dirty="0" smtClean="0"/>
              <a:t> </a:t>
            </a:r>
            <a:r>
              <a:rPr lang="en-AU" dirty="0" err="1" smtClean="0"/>
              <a:t>i</a:t>
            </a:r>
            <a:r>
              <a:rPr lang="en-AU" dirty="0" smtClean="0"/>
              <a:t> </a:t>
            </a:r>
            <a:r>
              <a:rPr lang="en-AU" dirty="0" err="1" smtClean="0"/>
              <a:t>znanstvena</a:t>
            </a:r>
            <a:r>
              <a:rPr lang="en-AU" dirty="0" smtClean="0"/>
              <a:t> </a:t>
            </a:r>
            <a:r>
              <a:rPr lang="en-AU" dirty="0" err="1" smtClean="0"/>
              <a:t>dostignuća</a:t>
            </a:r>
            <a:r>
              <a:rPr lang="en-AU" dirty="0" smtClean="0"/>
              <a:t> </a:t>
            </a:r>
            <a:r>
              <a:rPr lang="hr-HR" dirty="0" smtClean="0"/>
              <a:t>iz</a:t>
            </a:r>
            <a:r>
              <a:rPr lang="en-AU" dirty="0" smtClean="0"/>
              <a:t> </a:t>
            </a:r>
            <a:r>
              <a:rPr lang="en-AU" dirty="0" err="1" smtClean="0"/>
              <a:t>područja</a:t>
            </a:r>
            <a:r>
              <a:rPr lang="en-AU" dirty="0" smtClean="0"/>
              <a:t> </a:t>
            </a:r>
            <a:r>
              <a:rPr lang="hr-HR" dirty="0" smtClean="0"/>
              <a:t>nogometa,</a:t>
            </a:r>
            <a:r>
              <a:rPr lang="en-AU" dirty="0" smtClean="0"/>
              <a:t> </a:t>
            </a:r>
            <a:r>
              <a:rPr lang="en-AU" dirty="0" err="1" smtClean="0"/>
              <a:t>te</a:t>
            </a:r>
            <a:r>
              <a:rPr lang="en-AU" dirty="0" smtClean="0"/>
              <a:t> </a:t>
            </a:r>
            <a:r>
              <a:rPr lang="en-AU" dirty="0" err="1" smtClean="0"/>
              <a:t>provoditi</a:t>
            </a:r>
            <a:r>
              <a:rPr lang="en-AU" dirty="0" smtClean="0"/>
              <a:t> </a:t>
            </a:r>
            <a:r>
              <a:rPr lang="en-AU" dirty="0" err="1" smtClean="0"/>
              <a:t>znanstvena</a:t>
            </a:r>
            <a:r>
              <a:rPr lang="en-AU" dirty="0" smtClean="0"/>
              <a:t> </a:t>
            </a:r>
            <a:r>
              <a:rPr lang="en-AU" dirty="0" err="1" smtClean="0"/>
              <a:t>istraživanja</a:t>
            </a:r>
            <a:r>
              <a:rPr lang="en-AU" dirty="0" smtClean="0"/>
              <a:t> </a:t>
            </a:r>
            <a:r>
              <a:rPr lang="hr-HR" dirty="0" smtClean="0"/>
              <a:t>u nogometnim</a:t>
            </a:r>
            <a:r>
              <a:rPr lang="en-AU" dirty="0" smtClean="0"/>
              <a:t> </a:t>
            </a:r>
            <a:r>
              <a:rPr lang="en-AU" dirty="0" err="1" smtClean="0"/>
              <a:t>školama</a:t>
            </a:r>
            <a:r>
              <a:rPr lang="en-AU" dirty="0" smtClean="0"/>
              <a:t> </a:t>
            </a:r>
            <a:r>
              <a:rPr lang="en-AU" dirty="0" err="1" smtClean="0"/>
              <a:t>na</a:t>
            </a:r>
            <a:r>
              <a:rPr lang="en-AU" dirty="0" smtClean="0"/>
              <a:t> </a:t>
            </a:r>
            <a:r>
              <a:rPr lang="en-AU" dirty="0" err="1" smtClean="0"/>
              <a:t>populaciji</a:t>
            </a:r>
            <a:r>
              <a:rPr lang="en-AU" dirty="0" smtClean="0"/>
              <a:t> </a:t>
            </a:r>
            <a:r>
              <a:rPr lang="hr-HR" dirty="0" smtClean="0"/>
              <a:t>nogometaša </a:t>
            </a:r>
            <a:r>
              <a:rPr lang="en-AU" dirty="0" smtClean="0"/>
              <a:t>u </a:t>
            </a:r>
            <a:r>
              <a:rPr lang="en-AU" dirty="0" err="1" smtClean="0"/>
              <a:t>klubovima</a:t>
            </a:r>
            <a:r>
              <a:rPr lang="en-AU" dirty="0" smtClean="0"/>
              <a:t>.</a:t>
            </a:r>
            <a:endParaRPr lang="en-US" dirty="0" smtClean="0"/>
          </a:p>
          <a:p>
            <a:pPr eaLnBrk="1" hangingPunct="1"/>
            <a:endParaRPr lang="hr-HR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NOGOMET – izborni program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AU" sz="2800" b="1" smtClean="0"/>
              <a:t>ASISTENCIJA NA NASTAVI </a:t>
            </a:r>
            <a:r>
              <a:rPr lang="hr-HR" sz="2800" b="1" smtClean="0"/>
              <a:t>NOGOMETA</a:t>
            </a:r>
            <a:r>
              <a:rPr lang="en-AU" sz="2800" b="1" smtClean="0"/>
              <a:t> </a:t>
            </a:r>
            <a:endParaRPr lang="hr-HR" sz="2800" b="1" smtClean="0"/>
          </a:p>
          <a:p>
            <a:pPr eaLnBrk="1" hangingPunct="1">
              <a:buFont typeface="Wingdings" pitchFamily="2" charset="2"/>
              <a:buNone/>
            </a:pPr>
            <a:endParaRPr lang="en-AU" sz="900" smtClean="0"/>
          </a:p>
          <a:p>
            <a:pPr eaLnBrk="1" hangingPunct="1">
              <a:buFont typeface="Wingdings" pitchFamily="2" charset="2"/>
              <a:buNone/>
            </a:pPr>
            <a:r>
              <a:rPr lang="hr-HR" sz="2800" smtClean="0"/>
              <a:t>	</a:t>
            </a:r>
            <a:r>
              <a:rPr lang="en-AU" sz="2800" smtClean="0"/>
              <a:t>Studenti će prisustvovat</a:t>
            </a:r>
            <a:r>
              <a:rPr lang="hr-HR" sz="2800" smtClean="0"/>
              <a:t>i</a:t>
            </a:r>
            <a:r>
              <a:rPr lang="en-AU" sz="2800" smtClean="0"/>
              <a:t> nastavi i vježbama iz </a:t>
            </a:r>
            <a:r>
              <a:rPr lang="hr-HR" sz="2800" smtClean="0"/>
              <a:t>nogometa</a:t>
            </a:r>
            <a:r>
              <a:rPr lang="en-AU" sz="2800" smtClean="0"/>
              <a:t>.</a:t>
            </a:r>
            <a:endParaRPr lang="en-US" sz="2800" smtClean="0"/>
          </a:p>
          <a:p>
            <a:pPr eaLnBrk="1" hangingPunct="1"/>
            <a:endParaRPr lang="hr-HR" sz="2800" smtClean="0"/>
          </a:p>
        </p:txBody>
      </p:sp>
      <p:pic>
        <p:nvPicPr>
          <p:cNvPr id="10245" name="Picture 5" descr="D:\Users\Marko\Desktop\2016-03-30 21.57.13_preview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988840"/>
            <a:ext cx="2520280" cy="1656184"/>
          </a:xfrm>
          <a:prstGeom prst="rect">
            <a:avLst/>
          </a:prstGeom>
          <a:noFill/>
        </p:spPr>
      </p:pic>
      <p:pic>
        <p:nvPicPr>
          <p:cNvPr id="10246" name="Picture 6" descr="D:\Users\Marko\Desktop\2015-01-29 12.25.11_preview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861048"/>
            <a:ext cx="2520280" cy="165618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NOGOMET – izborni program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AU" sz="2800" b="1" smtClean="0"/>
              <a:t>SEMINARSKI RAD</a:t>
            </a:r>
            <a:r>
              <a:rPr lang="en-AU" sz="2400" b="1" smtClean="0"/>
              <a:t> </a:t>
            </a:r>
            <a:endParaRPr lang="hr-HR" sz="2400" b="1" smtClean="0"/>
          </a:p>
          <a:p>
            <a:pPr eaLnBrk="1" hangingPunct="1">
              <a:buFont typeface="Wingdings" pitchFamily="2" charset="2"/>
              <a:buNone/>
            </a:pPr>
            <a:endParaRPr lang="en-AU" sz="800" smtClean="0"/>
          </a:p>
          <a:p>
            <a:pPr eaLnBrk="1" hangingPunct="1">
              <a:buFont typeface="Wingdings" pitchFamily="2" charset="2"/>
              <a:buNone/>
            </a:pPr>
            <a:r>
              <a:rPr lang="hr-HR" sz="2400" smtClean="0"/>
              <a:t>	</a:t>
            </a:r>
            <a:r>
              <a:rPr lang="en-AU" sz="2400" smtClean="0"/>
              <a:t>Svaki student treba tijekom šk. god. izraditi </a:t>
            </a:r>
            <a:r>
              <a:rPr lang="hr-HR" sz="2400" smtClean="0"/>
              <a:t>2</a:t>
            </a:r>
            <a:r>
              <a:rPr lang="en-AU" sz="2400" smtClean="0"/>
              <a:t> seminarsk</a:t>
            </a:r>
            <a:r>
              <a:rPr lang="hr-HR" sz="2400" smtClean="0"/>
              <a:t>a</a:t>
            </a:r>
            <a:r>
              <a:rPr lang="en-AU" sz="2400" smtClean="0"/>
              <a:t> rad</a:t>
            </a:r>
            <a:r>
              <a:rPr lang="hr-HR" sz="2400" smtClean="0"/>
              <a:t>a iz predmeta usmjerenja po dogovoru s nastavnikom</a:t>
            </a:r>
            <a:r>
              <a:rPr lang="en-AU" sz="2400" smtClean="0"/>
              <a:t>.</a:t>
            </a:r>
            <a:endParaRPr lang="en-US" sz="2400" smtClean="0"/>
          </a:p>
          <a:p>
            <a:pPr eaLnBrk="1" hangingPunct="1"/>
            <a:endParaRPr lang="hr-HR" sz="2400" smtClean="0"/>
          </a:p>
        </p:txBody>
      </p:sp>
      <p:pic>
        <p:nvPicPr>
          <p:cNvPr id="11269" name="Picture 5" descr="D:\Users\Marko\Desktop\Photo 24.04.2017. 15 39 15_preview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916832"/>
            <a:ext cx="2952328" cy="381642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165</TotalTime>
  <Words>324</Words>
  <Application>Microsoft Office PowerPoint</Application>
  <PresentationFormat>Prikaz na zaslonu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Wingdings</vt:lpstr>
      <vt:lpstr>Calibri</vt:lpstr>
      <vt:lpstr>Arial Black</vt:lpstr>
      <vt:lpstr>Times New Roman</vt:lpstr>
      <vt:lpstr>Pixel</vt:lpstr>
      <vt:lpstr>Nogomet – usmjerenje</vt:lpstr>
      <vt:lpstr>NOGOMET – usmjerenje</vt:lpstr>
      <vt:lpstr>NOGOMET – usmjerenje</vt:lpstr>
      <vt:lpstr>NOGOMET – usmjerenje</vt:lpstr>
      <vt:lpstr>NOGOMET – usmjerenje</vt:lpstr>
      <vt:lpstr>NOGOMET – usmjerenje</vt:lpstr>
      <vt:lpstr>NOGOMET – usmjerenje</vt:lpstr>
      <vt:lpstr>NOGOMET – izborni program</vt:lpstr>
      <vt:lpstr>NOGOMET – izborni program</vt:lpstr>
      <vt:lpstr>NOGOMET – usmjerenje</vt:lpstr>
      <vt:lpstr>NOGOMET – usmjerenje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</dc:creator>
  <cp:lastModifiedBy>Student</cp:lastModifiedBy>
  <cp:revision>13</cp:revision>
  <dcterms:created xsi:type="dcterms:W3CDTF">1601-01-01T00:00:00Z</dcterms:created>
  <dcterms:modified xsi:type="dcterms:W3CDTF">2018-06-28T11:59:07Z</dcterms:modified>
</cp:coreProperties>
</file>