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86" r:id="rId2"/>
    <p:sldId id="485" r:id="rId3"/>
    <p:sldId id="453" r:id="rId4"/>
    <p:sldId id="454" r:id="rId5"/>
    <p:sldId id="455" r:id="rId6"/>
    <p:sldId id="456" r:id="rId7"/>
    <p:sldId id="457" r:id="rId8"/>
    <p:sldId id="458" r:id="rId9"/>
    <p:sldId id="484" r:id="rId10"/>
    <p:sldId id="469" r:id="rId11"/>
    <p:sldId id="483" r:id="rId12"/>
    <p:sldId id="471" r:id="rId13"/>
    <p:sldId id="472" r:id="rId14"/>
    <p:sldId id="473" r:id="rId15"/>
    <p:sldId id="480" r:id="rId16"/>
    <p:sldId id="481" r:id="rId17"/>
    <p:sldId id="482" r:id="rId18"/>
    <p:sldId id="475" r:id="rId19"/>
    <p:sldId id="474" r:id="rId20"/>
    <p:sldId id="476" r:id="rId2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A50021"/>
    <a:srgbClr val="008000"/>
    <a:srgbClr val="FF0066"/>
    <a:srgbClr val="FFDEC9"/>
    <a:srgbClr val="CCFF66"/>
    <a:srgbClr val="CCFF99"/>
    <a:srgbClr val="FF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>
      <p:cViewPr varScale="1">
        <p:scale>
          <a:sx n="79" d="100"/>
          <a:sy n="79" d="100"/>
        </p:scale>
        <p:origin x="-114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C. Sample </a:t>
            </a:r>
            <a:r>
              <a:rPr lang="en-US" sz="1200" dirty="0"/>
              <a:t>size = 144+144</a:t>
            </a:r>
          </a:p>
        </c:rich>
      </c:tx>
      <c:layout>
        <c:manualLayout>
          <c:xMode val="edge"/>
          <c:yMode val="edge"/>
          <c:x val="0.3045828067787823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36388969897281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7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'144+144'!$V$2:$V$3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'144+144'!$W$2:$W$3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1"/>
        </c:ser>
        <c:ser>
          <c:idx val="3"/>
          <c:order val="3"/>
          <c:tx>
            <c:v>Popular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'144+144'!$Q$79:$Q$95</c:f>
              <c:numCache>
                <c:formatCode>General</c:formatCode>
                <c:ptCount val="17"/>
                <c:pt idx="2">
                  <c:v>1.12E-2</c:v>
                </c:pt>
                <c:pt idx="3">
                  <c:v>1.2276</c:v>
                </c:pt>
                <c:pt idx="4">
                  <c:v>20.042000000000002</c:v>
                </c:pt>
                <c:pt idx="6">
                  <c:v>79.683000000000007</c:v>
                </c:pt>
                <c:pt idx="7">
                  <c:v>28.9</c:v>
                </c:pt>
                <c:pt idx="8">
                  <c:v>4.9660000000000002</c:v>
                </c:pt>
                <c:pt idx="9">
                  <c:v>28.917000000000002</c:v>
                </c:pt>
                <c:pt idx="10">
                  <c:v>79.569999999999993</c:v>
                </c:pt>
                <c:pt idx="12">
                  <c:v>19.995000000000001</c:v>
                </c:pt>
                <c:pt idx="13">
                  <c:v>1.2218</c:v>
                </c:pt>
                <c:pt idx="14">
                  <c:v>1.4200000000000001E-2</c:v>
                </c:pt>
              </c:numCache>
            </c:numRef>
          </c:yVal>
          <c:smooth val="1"/>
        </c:ser>
        <c:ser>
          <c:idx val="4"/>
          <c:order val="4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'144+144'!$Q$104:$Q$120</c:f>
              <c:numCache>
                <c:formatCode>General</c:formatCode>
                <c:ptCount val="17"/>
                <c:pt idx="1">
                  <c:v>1.6999999999999999E-3</c:v>
                </c:pt>
                <c:pt idx="2">
                  <c:v>0.25659999999999999</c:v>
                </c:pt>
                <c:pt idx="3">
                  <c:v>6.9408000000000003</c:v>
                </c:pt>
                <c:pt idx="4">
                  <c:v>30.177</c:v>
                </c:pt>
                <c:pt idx="6">
                  <c:v>49.362000000000002</c:v>
                </c:pt>
                <c:pt idx="7">
                  <c:v>8.0679999999999996</c:v>
                </c:pt>
                <c:pt idx="8">
                  <c:v>0.52039999999999997</c:v>
                </c:pt>
                <c:pt idx="9">
                  <c:v>8.0411999999999999</c:v>
                </c:pt>
                <c:pt idx="10">
                  <c:v>49.262</c:v>
                </c:pt>
                <c:pt idx="12">
                  <c:v>30.114999999999998</c:v>
                </c:pt>
                <c:pt idx="13">
                  <c:v>7.0137999999999998</c:v>
                </c:pt>
                <c:pt idx="14">
                  <c:v>0.26540000000000002</c:v>
                </c:pt>
                <c:pt idx="15">
                  <c:v>1.6999999999999999E-3</c:v>
                </c:pt>
              </c:numCache>
            </c:numRef>
          </c:yVal>
          <c:smooth val="1"/>
        </c:ser>
        <c:ser>
          <c:idx val="2"/>
          <c:order val="5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'144+144'!$K$55:$K$71</c:f>
              <c:numCache>
                <c:formatCode>General</c:formatCode>
                <c:ptCount val="17"/>
                <c:pt idx="2">
                  <c:v>2.0000000000000001E-4</c:v>
                </c:pt>
                <c:pt idx="3">
                  <c:v>0.1246</c:v>
                </c:pt>
                <c:pt idx="4">
                  <c:v>5.1416000000000004</c:v>
                </c:pt>
                <c:pt idx="6">
                  <c:v>4.9134000000000002</c:v>
                </c:pt>
                <c:pt idx="7">
                  <c:v>0.1138</c:v>
                </c:pt>
                <c:pt idx="8">
                  <c:v>1.6000000000000001E-3</c:v>
                </c:pt>
                <c:pt idx="9">
                  <c:v>0.1182</c:v>
                </c:pt>
                <c:pt idx="10">
                  <c:v>4.9610000000000003</c:v>
                </c:pt>
                <c:pt idx="12">
                  <c:v>5.1821999999999999</c:v>
                </c:pt>
                <c:pt idx="13">
                  <c:v>0.126</c:v>
                </c:pt>
                <c:pt idx="14">
                  <c:v>2.0000000000000001E-4</c:v>
                </c:pt>
              </c:numCache>
            </c:numRef>
          </c:yVal>
          <c:smooth val="1"/>
        </c:ser>
        <c:ser>
          <c:idx val="0"/>
          <c:order val="6"/>
          <c:tx>
            <c:v>Conservative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'144+144'!$P$7:$P$23</c:f>
              <c:numCache>
                <c:formatCode>General</c:formatCode>
                <c:ptCount val="17"/>
                <c:pt idx="3">
                  <c:v>4.1999999999999997E-3</c:v>
                </c:pt>
                <c:pt idx="4">
                  <c:v>0.53620000000000001</c:v>
                </c:pt>
                <c:pt idx="6">
                  <c:v>4.9134000000000002</c:v>
                </c:pt>
                <c:pt idx="7">
                  <c:v>0.13539999999999999</c:v>
                </c:pt>
                <c:pt idx="8">
                  <c:v>1.6676</c:v>
                </c:pt>
                <c:pt idx="9">
                  <c:v>23.312999999999999</c:v>
                </c:pt>
                <c:pt idx="10">
                  <c:v>74.281999999999996</c:v>
                </c:pt>
                <c:pt idx="12">
                  <c:v>25.26</c:v>
                </c:pt>
                <c:pt idx="13">
                  <c:v>1.9430000000000001</c:v>
                </c:pt>
                <c:pt idx="14">
                  <c:v>2.8199999999999999E-2</c:v>
                </c:pt>
              </c:numCache>
            </c:numRef>
          </c:yVal>
          <c:smooth val="1"/>
        </c:ser>
        <c:ser>
          <c:idx val="1"/>
          <c:order val="7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'144+144'!$Q$31:$Q$47</c:f>
              <c:numCache>
                <c:formatCode>General</c:formatCode>
                <c:ptCount val="17"/>
                <c:pt idx="3">
                  <c:v>4.1999999999999997E-3</c:v>
                </c:pt>
                <c:pt idx="4">
                  <c:v>0.53620000000000001</c:v>
                </c:pt>
                <c:pt idx="6">
                  <c:v>4.9409999999999998</c:v>
                </c:pt>
                <c:pt idx="7">
                  <c:v>1.9106000000000001</c:v>
                </c:pt>
                <c:pt idx="8">
                  <c:v>24.448</c:v>
                </c:pt>
                <c:pt idx="9">
                  <c:v>76.331000000000003</c:v>
                </c:pt>
                <c:pt idx="10">
                  <c:v>98.209000000000003</c:v>
                </c:pt>
                <c:pt idx="12">
                  <c:v>1.7132000000000001</c:v>
                </c:pt>
                <c:pt idx="13">
                  <c:v>2.12E-2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210624"/>
        <c:axId val="49845376"/>
      </c:scatterChart>
      <c:valAx>
        <c:axId val="45210624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49845376"/>
        <c:crossesAt val="1.0000000000000002E-3"/>
        <c:crossBetween val="midCat"/>
        <c:majorUnit val="0.2"/>
        <c:minorUnit val="0.1"/>
      </c:valAx>
      <c:valAx>
        <c:axId val="49845376"/>
        <c:scaling>
          <c:logBase val="10"/>
          <c:orientation val="minMax"/>
          <c:max val="100"/>
          <c:min val="1.0000000000000002E-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45210624"/>
        <c:crossesAt val="-0.65000000000000013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7"/>
          <c:order val="0"/>
          <c:spPr>
            <a:ln w="95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'144+144'!$P$51:$P$52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'144+144'!$Q$51:$Q$52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yVal>
          <c:smooth val="1"/>
        </c:ser>
        <c:ser>
          <c:idx val="5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'144+144'!$R$51:$R$52</c:f>
              <c:numCache>
                <c:formatCode>General</c:formatCode>
                <c:ptCount val="2"/>
                <c:pt idx="0">
                  <c:v>-0.8</c:v>
                </c:pt>
                <c:pt idx="1">
                  <c:v>0.4</c:v>
                </c:pt>
              </c:numCache>
            </c:numRef>
          </c:yVal>
          <c:smooth val="1"/>
        </c:ser>
        <c:ser>
          <c:idx val="6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'144+144'!$S$51:$S$52</c:f>
              <c:numCache>
                <c:formatCode>General</c:formatCode>
                <c:ptCount val="2"/>
                <c:pt idx="0">
                  <c:v>-0.4</c:v>
                </c:pt>
                <c:pt idx="1">
                  <c:v>0.8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'144+144'!$H$79:$H$95</c:f>
              <c:numCache>
                <c:formatCode>General</c:formatCode>
                <c:ptCount val="17"/>
                <c:pt idx="6">
                  <c:v>0.14399999999999999</c:v>
                </c:pt>
                <c:pt idx="7">
                  <c:v>0.157</c:v>
                </c:pt>
                <c:pt idx="8">
                  <c:v>0.16600000000000001</c:v>
                </c:pt>
                <c:pt idx="9">
                  <c:v>0.184</c:v>
                </c:pt>
                <c:pt idx="10">
                  <c:v>0.224</c:v>
                </c:pt>
                <c:pt idx="12">
                  <c:v>0.22500000000000001</c:v>
                </c:pt>
                <c:pt idx="13">
                  <c:v>0.30199999999999999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4"/>
          <c:order val="4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'144+144'!$G$104:$G$120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-0.30199999999999999</c:v>
                </c:pt>
                <c:pt idx="4">
                  <c:v>-0.22500000000000001</c:v>
                </c:pt>
                <c:pt idx="6">
                  <c:v>-0.224</c:v>
                </c:pt>
                <c:pt idx="7">
                  <c:v>-0.184</c:v>
                </c:pt>
                <c:pt idx="8">
                  <c:v>1E-3</c:v>
                </c:pt>
                <c:pt idx="9">
                  <c:v>0.183</c:v>
                </c:pt>
                <c:pt idx="10">
                  <c:v>0.224</c:v>
                </c:pt>
                <c:pt idx="12">
                  <c:v>0.22500000000000001</c:v>
                </c:pt>
                <c:pt idx="13">
                  <c:v>0.30199999999999999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2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'144+144'!$F$55:$F$71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0"/>
          <c:order val="6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'144+144'!$F$7:$F$23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1"/>
          <c:order val="7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'144+144'!$G$31:$G$47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756032"/>
        <c:axId val="69757952"/>
      </c:scatterChart>
      <c:valAx>
        <c:axId val="69756032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69757952"/>
        <c:crossesAt val="-0.8"/>
        <c:crossBetween val="midCat"/>
        <c:majorUnit val="0.2"/>
        <c:minorUnit val="0.1"/>
      </c:valAx>
      <c:valAx>
        <c:axId val="69757952"/>
        <c:scaling>
          <c:orientation val="minMax"/>
          <c:max val="0.8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69756032"/>
        <c:crossesAt val="-0.65000000000000013"/>
        <c:crossBetween val="midCat"/>
        <c:majorUnit val="0.2"/>
        <c:min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6070974999092"/>
          <c:y val="0.47093726187452373"/>
          <c:w val="0.53215638670166232"/>
          <c:h val="1.7529165086658784E-2"/>
        </c:manualLayout>
      </c:layout>
      <c:scatterChart>
        <c:scatterStyle val="smoothMarker"/>
        <c:varyColors val="0"/>
        <c:ser>
          <c:idx val="3"/>
          <c:order val="0"/>
          <c:tx>
            <c:v>Conventional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'50+50'!$Q$79:$Q$95</c:f>
              <c:numCache>
                <c:formatCode>General</c:formatCode>
                <c:ptCount val="17"/>
                <c:pt idx="0">
                  <c:v>0.15359999999999999</c:v>
                </c:pt>
                <c:pt idx="1">
                  <c:v>1.6120000000000001</c:v>
                </c:pt>
                <c:pt idx="2">
                  <c:v>9.3265999999999991</c:v>
                </c:pt>
                <c:pt idx="3">
                  <c:v>30.798999999999999</c:v>
                </c:pt>
                <c:pt idx="4">
                  <c:v>62.497</c:v>
                </c:pt>
                <c:pt idx="6">
                  <c:v>36.999000000000002</c:v>
                </c:pt>
                <c:pt idx="7">
                  <c:v>13.065</c:v>
                </c:pt>
                <c:pt idx="8">
                  <c:v>4.9660000000000002</c:v>
                </c:pt>
                <c:pt idx="9">
                  <c:v>13.016999999999999</c:v>
                </c:pt>
                <c:pt idx="10">
                  <c:v>37.286000000000001</c:v>
                </c:pt>
                <c:pt idx="12">
                  <c:v>62.683999999999997</c:v>
                </c:pt>
                <c:pt idx="13">
                  <c:v>30.908000000000001</c:v>
                </c:pt>
                <c:pt idx="14">
                  <c:v>9.3835999999999995</c:v>
                </c:pt>
                <c:pt idx="15">
                  <c:v>1.5911999999999999</c:v>
                </c:pt>
                <c:pt idx="16">
                  <c:v>0.15579999999999999</c:v>
                </c:pt>
              </c:numCache>
            </c:numRef>
          </c:yVal>
          <c:smooth val="1"/>
        </c:ser>
        <c:ser>
          <c:idx val="4"/>
          <c:order val="1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'50+50'!$Q$104:$Q$120</c:f>
              <c:numCache>
                <c:formatCode>General</c:formatCode>
                <c:ptCount val="17"/>
                <c:pt idx="0">
                  <c:v>8.0000000000000004E-4</c:v>
                </c:pt>
                <c:pt idx="1">
                  <c:v>5.7999999999999996E-3</c:v>
                </c:pt>
                <c:pt idx="2">
                  <c:v>3.3599999999999998E-2</c:v>
                </c:pt>
                <c:pt idx="3">
                  <c:v>0.08</c:v>
                </c:pt>
                <c:pt idx="4">
                  <c:v>0.1176</c:v>
                </c:pt>
                <c:pt idx="6">
                  <c:v>36.896000000000001</c:v>
                </c:pt>
                <c:pt idx="7">
                  <c:v>12.997</c:v>
                </c:pt>
                <c:pt idx="8">
                  <c:v>4.9276</c:v>
                </c:pt>
                <c:pt idx="9">
                  <c:v>12.95</c:v>
                </c:pt>
                <c:pt idx="10">
                  <c:v>37.19</c:v>
                </c:pt>
                <c:pt idx="12">
                  <c:v>0.1176</c:v>
                </c:pt>
                <c:pt idx="13">
                  <c:v>0.08</c:v>
                </c:pt>
                <c:pt idx="14">
                  <c:v>0.03</c:v>
                </c:pt>
                <c:pt idx="15">
                  <c:v>6.0000000000000001E-3</c:v>
                </c:pt>
                <c:pt idx="16">
                  <c:v>8.0000000000000004E-4</c:v>
                </c:pt>
              </c:numCache>
            </c:numRef>
          </c:yVal>
          <c:smooth val="1"/>
        </c:ser>
        <c:ser>
          <c:idx val="2"/>
          <c:order val="2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'50+50'!$K$55:$K$71</c:f>
              <c:numCache>
                <c:formatCode>General</c:formatCode>
                <c:ptCount val="17"/>
                <c:pt idx="1">
                  <c:v>1.6000000000000001E-3</c:v>
                </c:pt>
                <c:pt idx="2">
                  <c:v>5.4399999999999997E-2</c:v>
                </c:pt>
                <c:pt idx="3">
                  <c:v>0.746</c:v>
                </c:pt>
                <c:pt idx="4">
                  <c:v>5.1546000000000003</c:v>
                </c:pt>
                <c:pt idx="6">
                  <c:v>4.9055999999999997</c:v>
                </c:pt>
                <c:pt idx="7">
                  <c:v>0.69779999999999998</c:v>
                </c:pt>
                <c:pt idx="8">
                  <c:v>0.10680000000000001</c:v>
                </c:pt>
                <c:pt idx="9">
                  <c:v>0.6976</c:v>
                </c:pt>
                <c:pt idx="10">
                  <c:v>4.9615999999999998</c:v>
                </c:pt>
                <c:pt idx="12">
                  <c:v>5.2342000000000004</c:v>
                </c:pt>
                <c:pt idx="13">
                  <c:v>0.74360000000000004</c:v>
                </c:pt>
                <c:pt idx="14">
                  <c:v>6.2199999999999998E-2</c:v>
                </c:pt>
                <c:pt idx="15">
                  <c:v>2.8E-3</c:v>
                </c:pt>
              </c:numCache>
            </c:numRef>
          </c:yVal>
          <c:smooth val="1"/>
        </c:ser>
        <c:ser>
          <c:idx val="0"/>
          <c:order val="3"/>
          <c:tx>
            <c:v>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'50+50'!$P$7:$P$23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3.5999999999999997E-2</c:v>
                </c:pt>
                <c:pt idx="4">
                  <c:v>0.53459999999999996</c:v>
                </c:pt>
                <c:pt idx="6">
                  <c:v>5.2173999999999996</c:v>
                </c:pt>
                <c:pt idx="7">
                  <c:v>3.4538000000000002</c:v>
                </c:pt>
                <c:pt idx="8">
                  <c:v>13.789</c:v>
                </c:pt>
                <c:pt idx="9">
                  <c:v>39.378999999999998</c:v>
                </c:pt>
                <c:pt idx="10">
                  <c:v>70.760000000000005</c:v>
                </c:pt>
                <c:pt idx="12">
                  <c:v>25.513999999999999</c:v>
                </c:pt>
                <c:pt idx="13">
                  <c:v>6.9001999999999999</c:v>
                </c:pt>
                <c:pt idx="14">
                  <c:v>1.0780000000000001</c:v>
                </c:pt>
                <c:pt idx="15">
                  <c:v>8.9599999999999999E-2</c:v>
                </c:pt>
                <c:pt idx="16">
                  <c:v>3.3999999999999998E-3</c:v>
                </c:pt>
              </c:numCache>
            </c:numRef>
          </c:yVal>
          <c:smooth val="1"/>
        </c:ser>
        <c:ser>
          <c:idx val="1"/>
          <c:order val="4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'50+50'!$Q$31:$Q$47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3.8399999999999997E-2</c:v>
                </c:pt>
                <c:pt idx="4">
                  <c:v>0.56699999999999995</c:v>
                </c:pt>
                <c:pt idx="6">
                  <c:v>5.3638000000000003</c:v>
                </c:pt>
                <c:pt idx="7">
                  <c:v>4.3979999999999997</c:v>
                </c:pt>
                <c:pt idx="8">
                  <c:v>16.815000000000001</c:v>
                </c:pt>
                <c:pt idx="9">
                  <c:v>44.420999999999999</c:v>
                </c:pt>
                <c:pt idx="10">
                  <c:v>75.105000000000004</c:v>
                </c:pt>
                <c:pt idx="12">
                  <c:v>22.664999999999999</c:v>
                </c:pt>
                <c:pt idx="13">
                  <c:v>5.6974</c:v>
                </c:pt>
                <c:pt idx="14">
                  <c:v>0.82</c:v>
                </c:pt>
                <c:pt idx="15">
                  <c:v>6.2399999999999997E-2</c:v>
                </c:pt>
                <c:pt idx="16">
                  <c:v>1.8E-3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792896"/>
        <c:axId val="69794816"/>
      </c:scatterChart>
      <c:valAx>
        <c:axId val="69792896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69794816"/>
        <c:crossesAt val="1.0000000000000002E-3"/>
        <c:crossBetween val="midCat"/>
        <c:majorUnit val="0.2"/>
        <c:minorUnit val="0.1"/>
      </c:valAx>
      <c:valAx>
        <c:axId val="69794816"/>
        <c:scaling>
          <c:logBase val="10"/>
          <c:orientation val="minMax"/>
          <c:max val="100"/>
          <c:min val="1.0000000000000002E-3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crossAx val="69792896"/>
        <c:crossesAt val="-0.65000000000000013"/>
        <c:crossBetween val="midCat"/>
      </c:valAx>
    </c:plotArea>
    <c:legend>
      <c:legendPos val="r"/>
      <c:layout>
        <c:manualLayout>
          <c:xMode val="edge"/>
          <c:yMode val="edge"/>
          <c:x val="3.8271224161495941E-2"/>
          <c:y val="0.27892698757482898"/>
          <c:w val="0.9525121859767528"/>
          <c:h val="0.44998836352352506"/>
        </c:manualLayout>
      </c:layout>
      <c:overlay val="0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B. Sample </a:t>
            </a:r>
            <a:r>
              <a:rPr lang="en-US" sz="1200" dirty="0"/>
              <a:t>size = 50+50</a:t>
            </a:r>
          </a:p>
        </c:rich>
      </c:tx>
      <c:layout>
        <c:manualLayout>
          <c:xMode val="edge"/>
          <c:yMode val="edge"/>
          <c:x val="0.34573507015326788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7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'50+50'!$V$2:$V$3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'50+50'!$W$2:$W$3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1"/>
        </c:ser>
        <c:ser>
          <c:idx val="3"/>
          <c:order val="3"/>
          <c:tx>
            <c:v>Popular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'50+50'!$Q$79:$Q$95</c:f>
              <c:numCache>
                <c:formatCode>General</c:formatCode>
                <c:ptCount val="17"/>
                <c:pt idx="0">
                  <c:v>0.15359999999999999</c:v>
                </c:pt>
                <c:pt idx="1">
                  <c:v>1.6120000000000001</c:v>
                </c:pt>
                <c:pt idx="2">
                  <c:v>9.3265999999999991</c:v>
                </c:pt>
                <c:pt idx="3">
                  <c:v>30.798999999999999</c:v>
                </c:pt>
                <c:pt idx="4">
                  <c:v>62.497</c:v>
                </c:pt>
                <c:pt idx="6">
                  <c:v>36.999000000000002</c:v>
                </c:pt>
                <c:pt idx="7">
                  <c:v>13.065</c:v>
                </c:pt>
                <c:pt idx="8">
                  <c:v>4.9660000000000002</c:v>
                </c:pt>
                <c:pt idx="9">
                  <c:v>13.016999999999999</c:v>
                </c:pt>
                <c:pt idx="10">
                  <c:v>37.286000000000001</c:v>
                </c:pt>
                <c:pt idx="12">
                  <c:v>62.683999999999997</c:v>
                </c:pt>
                <c:pt idx="13">
                  <c:v>30.908000000000001</c:v>
                </c:pt>
                <c:pt idx="14">
                  <c:v>9.3835999999999995</c:v>
                </c:pt>
                <c:pt idx="15">
                  <c:v>1.5911999999999999</c:v>
                </c:pt>
                <c:pt idx="16">
                  <c:v>0.15579999999999999</c:v>
                </c:pt>
              </c:numCache>
            </c:numRef>
          </c:yVal>
          <c:smooth val="1"/>
        </c:ser>
        <c:ser>
          <c:idx val="4"/>
          <c:order val="4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'50+50'!$Q$104:$Q$120</c:f>
              <c:numCache>
                <c:formatCode>General</c:formatCode>
                <c:ptCount val="17"/>
                <c:pt idx="0">
                  <c:v>8.0000000000000004E-4</c:v>
                </c:pt>
                <c:pt idx="1">
                  <c:v>5.7999999999999996E-3</c:v>
                </c:pt>
                <c:pt idx="2">
                  <c:v>3.3599999999999998E-2</c:v>
                </c:pt>
                <c:pt idx="3">
                  <c:v>0.08</c:v>
                </c:pt>
                <c:pt idx="4">
                  <c:v>0.1176</c:v>
                </c:pt>
                <c:pt idx="6">
                  <c:v>36.896000000000001</c:v>
                </c:pt>
                <c:pt idx="7">
                  <c:v>12.997</c:v>
                </c:pt>
                <c:pt idx="8">
                  <c:v>4.9276</c:v>
                </c:pt>
                <c:pt idx="9">
                  <c:v>12.95</c:v>
                </c:pt>
                <c:pt idx="10">
                  <c:v>37.19</c:v>
                </c:pt>
                <c:pt idx="12">
                  <c:v>0.1176</c:v>
                </c:pt>
                <c:pt idx="13">
                  <c:v>0.08</c:v>
                </c:pt>
                <c:pt idx="14">
                  <c:v>0.03</c:v>
                </c:pt>
                <c:pt idx="15">
                  <c:v>6.0000000000000001E-3</c:v>
                </c:pt>
                <c:pt idx="16">
                  <c:v>8.0000000000000004E-4</c:v>
                </c:pt>
              </c:numCache>
            </c:numRef>
          </c:yVal>
          <c:smooth val="1"/>
        </c:ser>
        <c:ser>
          <c:idx val="2"/>
          <c:order val="5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'50+50'!$K$55:$K$71</c:f>
              <c:numCache>
                <c:formatCode>General</c:formatCode>
                <c:ptCount val="17"/>
                <c:pt idx="1">
                  <c:v>1.6000000000000001E-3</c:v>
                </c:pt>
                <c:pt idx="2">
                  <c:v>5.4399999999999997E-2</c:v>
                </c:pt>
                <c:pt idx="3">
                  <c:v>0.746</c:v>
                </c:pt>
                <c:pt idx="4">
                  <c:v>5.1546000000000003</c:v>
                </c:pt>
                <c:pt idx="6">
                  <c:v>4.9055999999999997</c:v>
                </c:pt>
                <c:pt idx="7">
                  <c:v>0.69779999999999998</c:v>
                </c:pt>
                <c:pt idx="8">
                  <c:v>0.10680000000000001</c:v>
                </c:pt>
                <c:pt idx="9">
                  <c:v>0.6976</c:v>
                </c:pt>
                <c:pt idx="10">
                  <c:v>4.9615999999999998</c:v>
                </c:pt>
                <c:pt idx="12">
                  <c:v>5.2342000000000004</c:v>
                </c:pt>
                <c:pt idx="13">
                  <c:v>0.74360000000000004</c:v>
                </c:pt>
                <c:pt idx="14">
                  <c:v>6.2199999999999998E-2</c:v>
                </c:pt>
                <c:pt idx="15">
                  <c:v>2.8E-3</c:v>
                </c:pt>
              </c:numCache>
            </c:numRef>
          </c:yVal>
          <c:smooth val="1"/>
        </c:ser>
        <c:ser>
          <c:idx val="0"/>
          <c:order val="6"/>
          <c:tx>
            <c:v>Conservative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'50+50'!$P$7:$P$23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3.5999999999999997E-2</c:v>
                </c:pt>
                <c:pt idx="4">
                  <c:v>0.53459999999999996</c:v>
                </c:pt>
                <c:pt idx="6">
                  <c:v>5.2173999999999996</c:v>
                </c:pt>
                <c:pt idx="7">
                  <c:v>3.4538000000000002</c:v>
                </c:pt>
                <c:pt idx="8">
                  <c:v>13.789</c:v>
                </c:pt>
                <c:pt idx="9">
                  <c:v>39.378999999999998</c:v>
                </c:pt>
                <c:pt idx="10">
                  <c:v>70.760000000000005</c:v>
                </c:pt>
                <c:pt idx="12">
                  <c:v>25.513999999999999</c:v>
                </c:pt>
                <c:pt idx="13">
                  <c:v>6.9001999999999999</c:v>
                </c:pt>
                <c:pt idx="14">
                  <c:v>1.0780000000000001</c:v>
                </c:pt>
                <c:pt idx="15">
                  <c:v>8.9599999999999999E-2</c:v>
                </c:pt>
                <c:pt idx="16">
                  <c:v>3.3999999999999998E-3</c:v>
                </c:pt>
              </c:numCache>
            </c:numRef>
          </c:yVal>
          <c:smooth val="1"/>
        </c:ser>
        <c:ser>
          <c:idx val="1"/>
          <c:order val="7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'50+50'!$Q$31:$Q$47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3.8399999999999997E-2</c:v>
                </c:pt>
                <c:pt idx="4">
                  <c:v>0.56699999999999995</c:v>
                </c:pt>
                <c:pt idx="6">
                  <c:v>5.3638000000000003</c:v>
                </c:pt>
                <c:pt idx="7">
                  <c:v>4.3979999999999997</c:v>
                </c:pt>
                <c:pt idx="8">
                  <c:v>16.815000000000001</c:v>
                </c:pt>
                <c:pt idx="9">
                  <c:v>44.420999999999999</c:v>
                </c:pt>
                <c:pt idx="10">
                  <c:v>75.105000000000004</c:v>
                </c:pt>
                <c:pt idx="12">
                  <c:v>22.664999999999999</c:v>
                </c:pt>
                <c:pt idx="13">
                  <c:v>5.6974</c:v>
                </c:pt>
                <c:pt idx="14">
                  <c:v>0.82</c:v>
                </c:pt>
                <c:pt idx="15">
                  <c:v>6.2399999999999997E-2</c:v>
                </c:pt>
                <c:pt idx="16">
                  <c:v>1.8E-3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911680"/>
        <c:axId val="49917952"/>
      </c:scatterChart>
      <c:valAx>
        <c:axId val="49911680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49917952"/>
        <c:crossesAt val="1.0000000000000002E-3"/>
        <c:crossBetween val="midCat"/>
        <c:majorUnit val="0.2"/>
        <c:minorUnit val="0.1"/>
      </c:valAx>
      <c:valAx>
        <c:axId val="49917952"/>
        <c:scaling>
          <c:logBase val="10"/>
          <c:orientation val="minMax"/>
          <c:max val="100"/>
          <c:min val="1.0000000000000002E-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49911680"/>
        <c:crossesAt val="-0.65000000000000013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6070974999092"/>
          <c:y val="0.47093726187452373"/>
          <c:w val="0.53215638670166232"/>
          <c:h val="1.7529165086658784E-2"/>
        </c:manualLayout>
      </c:layout>
      <c:scatterChart>
        <c:scatterStyle val="smoothMarker"/>
        <c:varyColors val="0"/>
        <c:ser>
          <c:idx val="3"/>
          <c:order val="0"/>
          <c:tx>
            <c:v>Conventional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'50+50'!$Q$79:$Q$95</c:f>
              <c:numCache>
                <c:formatCode>General</c:formatCode>
                <c:ptCount val="17"/>
                <c:pt idx="0">
                  <c:v>0.15359999999999999</c:v>
                </c:pt>
                <c:pt idx="1">
                  <c:v>1.6120000000000001</c:v>
                </c:pt>
                <c:pt idx="2">
                  <c:v>9.3265999999999991</c:v>
                </c:pt>
                <c:pt idx="3">
                  <c:v>30.798999999999999</c:v>
                </c:pt>
                <c:pt idx="4">
                  <c:v>62.497</c:v>
                </c:pt>
                <c:pt idx="6">
                  <c:v>36.999000000000002</c:v>
                </c:pt>
                <c:pt idx="7">
                  <c:v>13.065</c:v>
                </c:pt>
                <c:pt idx="8">
                  <c:v>4.9660000000000002</c:v>
                </c:pt>
                <c:pt idx="9">
                  <c:v>13.016999999999999</c:v>
                </c:pt>
                <c:pt idx="10">
                  <c:v>37.286000000000001</c:v>
                </c:pt>
                <c:pt idx="12">
                  <c:v>62.683999999999997</c:v>
                </c:pt>
                <c:pt idx="13">
                  <c:v>30.908000000000001</c:v>
                </c:pt>
                <c:pt idx="14">
                  <c:v>9.3835999999999995</c:v>
                </c:pt>
                <c:pt idx="15">
                  <c:v>1.5911999999999999</c:v>
                </c:pt>
                <c:pt idx="16">
                  <c:v>0.15579999999999999</c:v>
                </c:pt>
              </c:numCache>
            </c:numRef>
          </c:yVal>
          <c:smooth val="1"/>
        </c:ser>
        <c:ser>
          <c:idx val="4"/>
          <c:order val="1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'50+50'!$Q$104:$Q$120</c:f>
              <c:numCache>
                <c:formatCode>General</c:formatCode>
                <c:ptCount val="17"/>
                <c:pt idx="0">
                  <c:v>8.0000000000000004E-4</c:v>
                </c:pt>
                <c:pt idx="1">
                  <c:v>5.7999999999999996E-3</c:v>
                </c:pt>
                <c:pt idx="2">
                  <c:v>3.3599999999999998E-2</c:v>
                </c:pt>
                <c:pt idx="3">
                  <c:v>0.08</c:v>
                </c:pt>
                <c:pt idx="4">
                  <c:v>0.1176</c:v>
                </c:pt>
                <c:pt idx="6">
                  <c:v>36.896000000000001</c:v>
                </c:pt>
                <c:pt idx="7">
                  <c:v>12.997</c:v>
                </c:pt>
                <c:pt idx="8">
                  <c:v>4.9276</c:v>
                </c:pt>
                <c:pt idx="9">
                  <c:v>12.95</c:v>
                </c:pt>
                <c:pt idx="10">
                  <c:v>37.19</c:v>
                </c:pt>
                <c:pt idx="12">
                  <c:v>0.1176</c:v>
                </c:pt>
                <c:pt idx="13">
                  <c:v>0.08</c:v>
                </c:pt>
                <c:pt idx="14">
                  <c:v>0.03</c:v>
                </c:pt>
                <c:pt idx="15">
                  <c:v>6.0000000000000001E-3</c:v>
                </c:pt>
                <c:pt idx="16">
                  <c:v>8.0000000000000004E-4</c:v>
                </c:pt>
              </c:numCache>
            </c:numRef>
          </c:yVal>
          <c:smooth val="1"/>
        </c:ser>
        <c:ser>
          <c:idx val="2"/>
          <c:order val="2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'50+50'!$K$55:$K$71</c:f>
              <c:numCache>
                <c:formatCode>General</c:formatCode>
                <c:ptCount val="17"/>
                <c:pt idx="1">
                  <c:v>1.6000000000000001E-3</c:v>
                </c:pt>
                <c:pt idx="2">
                  <c:v>5.4399999999999997E-2</c:v>
                </c:pt>
                <c:pt idx="3">
                  <c:v>0.746</c:v>
                </c:pt>
                <c:pt idx="4">
                  <c:v>5.1546000000000003</c:v>
                </c:pt>
                <c:pt idx="6">
                  <c:v>4.9055999999999997</c:v>
                </c:pt>
                <c:pt idx="7">
                  <c:v>0.69779999999999998</c:v>
                </c:pt>
                <c:pt idx="8">
                  <c:v>0.10680000000000001</c:v>
                </c:pt>
                <c:pt idx="9">
                  <c:v>0.6976</c:v>
                </c:pt>
                <c:pt idx="10">
                  <c:v>4.9615999999999998</c:v>
                </c:pt>
                <c:pt idx="12">
                  <c:v>5.2342000000000004</c:v>
                </c:pt>
                <c:pt idx="13">
                  <c:v>0.74360000000000004</c:v>
                </c:pt>
                <c:pt idx="14">
                  <c:v>6.2199999999999998E-2</c:v>
                </c:pt>
                <c:pt idx="15">
                  <c:v>2.8E-3</c:v>
                </c:pt>
              </c:numCache>
            </c:numRef>
          </c:yVal>
          <c:smooth val="1"/>
        </c:ser>
        <c:ser>
          <c:idx val="0"/>
          <c:order val="3"/>
          <c:tx>
            <c:v>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'50+50'!$P$7:$P$23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3.5999999999999997E-2</c:v>
                </c:pt>
                <c:pt idx="4">
                  <c:v>0.53459999999999996</c:v>
                </c:pt>
                <c:pt idx="6">
                  <c:v>5.2173999999999996</c:v>
                </c:pt>
                <c:pt idx="7">
                  <c:v>3.4538000000000002</c:v>
                </c:pt>
                <c:pt idx="8">
                  <c:v>13.789</c:v>
                </c:pt>
                <c:pt idx="9">
                  <c:v>39.378999999999998</c:v>
                </c:pt>
                <c:pt idx="10">
                  <c:v>70.760000000000005</c:v>
                </c:pt>
                <c:pt idx="12">
                  <c:v>25.513999999999999</c:v>
                </c:pt>
                <c:pt idx="13">
                  <c:v>6.9001999999999999</c:v>
                </c:pt>
                <c:pt idx="14">
                  <c:v>1.0780000000000001</c:v>
                </c:pt>
                <c:pt idx="15">
                  <c:v>8.9599999999999999E-2</c:v>
                </c:pt>
                <c:pt idx="16">
                  <c:v>3.3999999999999998E-3</c:v>
                </c:pt>
              </c:numCache>
            </c:numRef>
          </c:yVal>
          <c:smooth val="1"/>
        </c:ser>
        <c:ser>
          <c:idx val="1"/>
          <c:order val="4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'50+50'!$Q$31:$Q$47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3.8399999999999997E-2</c:v>
                </c:pt>
                <c:pt idx="4">
                  <c:v>0.56699999999999995</c:v>
                </c:pt>
                <c:pt idx="6">
                  <c:v>5.3638000000000003</c:v>
                </c:pt>
                <c:pt idx="7">
                  <c:v>4.3979999999999997</c:v>
                </c:pt>
                <c:pt idx="8">
                  <c:v>16.815000000000001</c:v>
                </c:pt>
                <c:pt idx="9">
                  <c:v>44.420999999999999</c:v>
                </c:pt>
                <c:pt idx="10">
                  <c:v>75.105000000000004</c:v>
                </c:pt>
                <c:pt idx="12">
                  <c:v>22.664999999999999</c:v>
                </c:pt>
                <c:pt idx="13">
                  <c:v>5.6974</c:v>
                </c:pt>
                <c:pt idx="14">
                  <c:v>0.82</c:v>
                </c:pt>
                <c:pt idx="15">
                  <c:v>6.2399999999999997E-2</c:v>
                </c:pt>
                <c:pt idx="16">
                  <c:v>1.8E-3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977600"/>
        <c:axId val="50008448"/>
      </c:scatterChart>
      <c:valAx>
        <c:axId val="49977600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50008448"/>
        <c:crossesAt val="1.0000000000000002E-3"/>
        <c:crossBetween val="midCat"/>
        <c:majorUnit val="0.2"/>
        <c:minorUnit val="0.1"/>
      </c:valAx>
      <c:valAx>
        <c:axId val="50008448"/>
        <c:scaling>
          <c:logBase val="10"/>
          <c:orientation val="minMax"/>
          <c:max val="100"/>
          <c:min val="1.0000000000000002E-3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crossAx val="49977600"/>
        <c:crossesAt val="-0.65000000000000013"/>
        <c:crossBetween val="midCat"/>
      </c:valAx>
    </c:plotArea>
    <c:legend>
      <c:legendPos val="r"/>
      <c:layout>
        <c:manualLayout>
          <c:xMode val="edge"/>
          <c:yMode val="edge"/>
          <c:x val="3.8271224161495941E-2"/>
          <c:y val="0.27892698757482898"/>
          <c:w val="0.9525121859767528"/>
          <c:h val="0.44998836352352506"/>
        </c:manualLayout>
      </c:layout>
      <c:overlay val="0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baseline="0"/>
            </a:pPr>
            <a:r>
              <a:rPr lang="en-US" sz="1200" b="1" baseline="0" dirty="0" smtClean="0"/>
              <a:t>A. Sample </a:t>
            </a:r>
            <a:r>
              <a:rPr lang="en-US" sz="1200" b="1" baseline="0" dirty="0"/>
              <a:t>size = 10+10</a:t>
            </a:r>
          </a:p>
        </c:rich>
      </c:tx>
      <c:layout>
        <c:manualLayout>
          <c:xMode val="edge"/>
          <c:yMode val="edge"/>
          <c:x val="0.35396565879125119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251618854302156"/>
          <c:y val="0.14862277631962673"/>
          <c:w val="0.77463398359680047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7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'10+10'!$V$2:$V$3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'10+10'!$W$2:$W$3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1"/>
        </c:ser>
        <c:ser>
          <c:idx val="2"/>
          <c:order val="3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'10+10'!$K$55:$K$71</c:f>
              <c:numCache>
                <c:formatCode>General</c:formatCode>
                <c:ptCount val="17"/>
                <c:pt idx="0">
                  <c:v>0.11260000000000001</c:v>
                </c:pt>
                <c:pt idx="1">
                  <c:v>0.36359999999999998</c:v>
                </c:pt>
                <c:pt idx="2">
                  <c:v>0.99519999999999997</c:v>
                </c:pt>
                <c:pt idx="3">
                  <c:v>2.4127999999999998</c:v>
                </c:pt>
                <c:pt idx="4">
                  <c:v>5.2549999999999999</c:v>
                </c:pt>
                <c:pt idx="6">
                  <c:v>4.9206000000000003</c:v>
                </c:pt>
                <c:pt idx="7">
                  <c:v>2.4687999999999999</c:v>
                </c:pt>
                <c:pt idx="8">
                  <c:v>1.7592000000000001</c:v>
                </c:pt>
                <c:pt idx="9">
                  <c:v>2.5177999999999998</c:v>
                </c:pt>
                <c:pt idx="10">
                  <c:v>4.8992000000000004</c:v>
                </c:pt>
                <c:pt idx="12">
                  <c:v>5.2156000000000002</c:v>
                </c:pt>
                <c:pt idx="13">
                  <c:v>2.4264000000000001</c:v>
                </c:pt>
                <c:pt idx="14">
                  <c:v>1.0014000000000001</c:v>
                </c:pt>
                <c:pt idx="15">
                  <c:v>0.36320000000000002</c:v>
                </c:pt>
                <c:pt idx="16">
                  <c:v>0.1198</c:v>
                </c:pt>
              </c:numCache>
            </c:numRef>
          </c:yVal>
          <c:smooth val="1"/>
        </c:ser>
        <c:ser>
          <c:idx val="0"/>
          <c:order val="4"/>
          <c:tx>
            <c:v>Conservative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'10+10'!$P$7:$P$23</c:f>
              <c:numCache>
                <c:formatCode>General</c:formatCode>
                <c:ptCount val="17"/>
                <c:pt idx="0">
                  <c:v>5.5999999999999999E-3</c:v>
                </c:pt>
                <c:pt idx="1">
                  <c:v>1.8599999999999998E-2</c:v>
                </c:pt>
                <c:pt idx="2">
                  <c:v>6.4600000000000005E-2</c:v>
                </c:pt>
                <c:pt idx="3">
                  <c:v>0.19739999999999999</c:v>
                </c:pt>
                <c:pt idx="4">
                  <c:v>0.50760000000000005</c:v>
                </c:pt>
                <c:pt idx="6">
                  <c:v>5.3353999999999999</c:v>
                </c:pt>
                <c:pt idx="7">
                  <c:v>3.4327999999999999</c:v>
                </c:pt>
                <c:pt idx="8">
                  <c:v>3.7477999999999998</c:v>
                </c:pt>
                <c:pt idx="9">
                  <c:v>6.2072000000000003</c:v>
                </c:pt>
                <c:pt idx="10">
                  <c:v>10.939</c:v>
                </c:pt>
                <c:pt idx="12">
                  <c:v>25.747</c:v>
                </c:pt>
                <c:pt idx="13">
                  <c:v>15.505000000000001</c:v>
                </c:pt>
                <c:pt idx="14">
                  <c:v>8.4236000000000004</c:v>
                </c:pt>
                <c:pt idx="15">
                  <c:v>4.0838000000000001</c:v>
                </c:pt>
                <c:pt idx="16">
                  <c:v>1.7532000000000001</c:v>
                </c:pt>
              </c:numCache>
            </c:numRef>
          </c:yVal>
          <c:smooth val="1"/>
        </c:ser>
        <c:ser>
          <c:idx val="1"/>
          <c:order val="5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'10+10'!$Q$31:$Q$47</c:f>
              <c:numCache>
                <c:formatCode>General</c:formatCode>
                <c:ptCount val="17"/>
                <c:pt idx="0">
                  <c:v>3.5400000000000001E-2</c:v>
                </c:pt>
                <c:pt idx="1">
                  <c:v>0.13500000000000001</c:v>
                </c:pt>
                <c:pt idx="2">
                  <c:v>0.4178</c:v>
                </c:pt>
                <c:pt idx="3">
                  <c:v>1.1534</c:v>
                </c:pt>
                <c:pt idx="4">
                  <c:v>2.7593999999999999</c:v>
                </c:pt>
                <c:pt idx="6">
                  <c:v>7.6344000000000003</c:v>
                </c:pt>
                <c:pt idx="7">
                  <c:v>8.1898</c:v>
                </c:pt>
                <c:pt idx="8">
                  <c:v>12.515000000000001</c:v>
                </c:pt>
                <c:pt idx="9">
                  <c:v>20.686</c:v>
                </c:pt>
                <c:pt idx="10">
                  <c:v>31.971</c:v>
                </c:pt>
                <c:pt idx="12">
                  <c:v>25.745999999999999</c:v>
                </c:pt>
                <c:pt idx="13">
                  <c:v>15.504</c:v>
                </c:pt>
                <c:pt idx="14">
                  <c:v>8.423</c:v>
                </c:pt>
                <c:pt idx="15">
                  <c:v>4.0835999999999997</c:v>
                </c:pt>
                <c:pt idx="16">
                  <c:v>1.7529999999999999</c:v>
                </c:pt>
              </c:numCache>
            </c:numRef>
          </c:yVal>
          <c:smooth val="1"/>
        </c:ser>
        <c:ser>
          <c:idx val="3"/>
          <c:order val="6"/>
          <c:tx>
            <c:v>Popular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'10+10'!$Q$79:$Q$95</c:f>
              <c:numCache>
                <c:formatCode>General</c:formatCode>
                <c:ptCount val="17"/>
                <c:pt idx="0">
                  <c:v>44.841000000000001</c:v>
                </c:pt>
                <c:pt idx="1">
                  <c:v>58.783999999999999</c:v>
                </c:pt>
                <c:pt idx="2">
                  <c:v>71.546999999999997</c:v>
                </c:pt>
                <c:pt idx="3">
                  <c:v>82.114999999999995</c:v>
                </c:pt>
                <c:pt idx="4">
                  <c:v>89.87</c:v>
                </c:pt>
                <c:pt idx="6">
                  <c:v>10.519</c:v>
                </c:pt>
                <c:pt idx="7">
                  <c:v>6.1718000000000002</c:v>
                </c:pt>
                <c:pt idx="8">
                  <c:v>4.8550000000000004</c:v>
                </c:pt>
                <c:pt idx="9">
                  <c:v>6.2375999999999996</c:v>
                </c:pt>
                <c:pt idx="10">
                  <c:v>10.51</c:v>
                </c:pt>
                <c:pt idx="12">
                  <c:v>89.715000000000003</c:v>
                </c:pt>
                <c:pt idx="13">
                  <c:v>82.186000000000007</c:v>
                </c:pt>
                <c:pt idx="14">
                  <c:v>71.569999999999993</c:v>
                </c:pt>
                <c:pt idx="15">
                  <c:v>58.795000000000002</c:v>
                </c:pt>
                <c:pt idx="16">
                  <c:v>44.877000000000002</c:v>
                </c:pt>
              </c:numCache>
            </c:numRef>
          </c:yVal>
          <c:smooth val="1"/>
        </c:ser>
        <c:ser>
          <c:idx val="4"/>
          <c:order val="7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'10+10'!$Q$104:$Q$120</c:f>
              <c:numCache>
                <c:formatCode>General</c:formatCode>
                <c:ptCount val="17"/>
                <c:pt idx="0">
                  <c:v>2E-3</c:v>
                </c:pt>
                <c:pt idx="1">
                  <c:v>0.01</c:v>
                </c:pt>
                <c:pt idx="2">
                  <c:v>3.6799999999999999E-2</c:v>
                </c:pt>
                <c:pt idx="3">
                  <c:v>0.13039999999999999</c:v>
                </c:pt>
                <c:pt idx="4">
                  <c:v>0.37640000000000001</c:v>
                </c:pt>
                <c:pt idx="6">
                  <c:v>10.519</c:v>
                </c:pt>
                <c:pt idx="7">
                  <c:v>6.1718000000000002</c:v>
                </c:pt>
                <c:pt idx="8">
                  <c:v>4.8550000000000004</c:v>
                </c:pt>
                <c:pt idx="9">
                  <c:v>6.2375999999999996</c:v>
                </c:pt>
                <c:pt idx="10">
                  <c:v>10.51</c:v>
                </c:pt>
                <c:pt idx="12">
                  <c:v>0.36420000000000002</c:v>
                </c:pt>
                <c:pt idx="13">
                  <c:v>0.13239999999999999</c:v>
                </c:pt>
                <c:pt idx="14">
                  <c:v>3.9600000000000003E-2</c:v>
                </c:pt>
                <c:pt idx="15">
                  <c:v>0.01</c:v>
                </c:pt>
                <c:pt idx="16">
                  <c:v>2E-3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058368"/>
        <c:axId val="50060288"/>
      </c:scatterChart>
      <c:valAx>
        <c:axId val="50058368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50060288"/>
        <c:crossesAt val="1.0000000000000002E-3"/>
        <c:crossBetween val="midCat"/>
        <c:majorUnit val="0.2"/>
        <c:minorUnit val="0.1"/>
      </c:valAx>
      <c:valAx>
        <c:axId val="50060288"/>
        <c:scaling>
          <c:logBase val="10"/>
          <c:orientation val="minMax"/>
          <c:max val="100"/>
          <c:min val="1.0000000000000002E-2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en-US" sz="1200" baseline="0"/>
                  <a:t>Inferential errors (%)</a:t>
                </a:r>
              </a:p>
            </c:rich>
          </c:tx>
          <c:layout>
            <c:manualLayout>
              <c:xMode val="edge"/>
              <c:yMode val="edge"/>
              <c:x val="0"/>
              <c:y val="0.28159922717993585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50058368"/>
        <c:crossesAt val="-0.65000000000000013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A. Sample </a:t>
            </a:r>
            <a:r>
              <a:rPr lang="en-US" sz="1200" dirty="0"/>
              <a:t>size = 10+10</a:t>
            </a:r>
          </a:p>
        </c:rich>
      </c:tx>
      <c:layout>
        <c:manualLayout>
          <c:xMode val="edge"/>
          <c:yMode val="edge"/>
          <c:x val="0.33750461747837074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32144209006447"/>
          <c:y val="0.14862277631962673"/>
          <c:w val="0.75508141339355561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'10+10'!$S$79:$S$95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'10+10'!$S$104:$S$120</c:f>
              <c:numCache>
                <c:formatCode>General</c:formatCode>
                <c:ptCount val="17"/>
                <c:pt idx="0">
                  <c:v>55.161999999999999</c:v>
                </c:pt>
                <c:pt idx="1">
                  <c:v>41.226999999999997</c:v>
                </c:pt>
                <c:pt idx="2">
                  <c:v>28.489000000000004</c:v>
                </c:pt>
                <c:pt idx="3">
                  <c:v>18.015000000000001</c:v>
                </c:pt>
                <c:pt idx="4">
                  <c:v>10.506</c:v>
                </c:pt>
                <c:pt idx="6">
                  <c:v>10.519000000000005</c:v>
                </c:pt>
                <c:pt idx="7">
                  <c:v>6.171999999999997</c:v>
                </c:pt>
                <c:pt idx="8">
                  <c:v>4.855000000000004</c:v>
                </c:pt>
                <c:pt idx="9">
                  <c:v>6.2379999999999995</c:v>
                </c:pt>
                <c:pt idx="10">
                  <c:v>10.510000000000005</c:v>
                </c:pt>
                <c:pt idx="12">
                  <c:v>10.649000000000001</c:v>
                </c:pt>
                <c:pt idx="13">
                  <c:v>17.947000000000003</c:v>
                </c:pt>
                <c:pt idx="14">
                  <c:v>28.47</c:v>
                </c:pt>
                <c:pt idx="15">
                  <c:v>41.213000000000001</c:v>
                </c:pt>
                <c:pt idx="16">
                  <c:v>55.124000000000002</c:v>
                </c:pt>
              </c:numCache>
            </c:numRef>
          </c:yVal>
          <c:smooth val="1"/>
        </c:ser>
        <c:ser>
          <c:idx val="2"/>
          <c:order val="4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'10+10'!$M$55:$M$71</c:f>
              <c:numCache>
                <c:formatCode>General</c:formatCode>
                <c:ptCount val="17"/>
                <c:pt idx="0">
                  <c:v>88.813999999999993</c:v>
                </c:pt>
                <c:pt idx="1">
                  <c:v>80.698999999999998</c:v>
                </c:pt>
                <c:pt idx="2">
                  <c:v>70.269000000000005</c:v>
                </c:pt>
                <c:pt idx="3">
                  <c:v>58.292999999999999</c:v>
                </c:pt>
                <c:pt idx="4">
                  <c:v>46.942999999999998</c:v>
                </c:pt>
                <c:pt idx="6">
                  <c:v>46.912999999999997</c:v>
                </c:pt>
                <c:pt idx="7">
                  <c:v>38.89</c:v>
                </c:pt>
                <c:pt idx="8">
                  <c:v>35.968000000000004</c:v>
                </c:pt>
                <c:pt idx="9">
                  <c:v>38.854999999999997</c:v>
                </c:pt>
                <c:pt idx="10">
                  <c:v>46.823999999999998</c:v>
                </c:pt>
                <c:pt idx="12">
                  <c:v>46.874000000000002</c:v>
                </c:pt>
                <c:pt idx="13">
                  <c:v>58.183</c:v>
                </c:pt>
                <c:pt idx="14">
                  <c:v>70.116</c:v>
                </c:pt>
                <c:pt idx="15">
                  <c:v>80.661000000000001</c:v>
                </c:pt>
                <c:pt idx="16">
                  <c:v>88.817999999999998</c:v>
                </c:pt>
              </c:numCache>
            </c:numRef>
          </c:yVal>
          <c:smooth val="1"/>
        </c:ser>
        <c:ser>
          <c:idx val="0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'10+10'!$R$7:$R$23</c:f>
              <c:numCache>
                <c:formatCode>General</c:formatCode>
                <c:ptCount val="17"/>
                <c:pt idx="0">
                  <c:v>98.890799999999999</c:v>
                </c:pt>
                <c:pt idx="1">
                  <c:v>97.25</c:v>
                </c:pt>
                <c:pt idx="2">
                  <c:v>93.946600000000004</c:v>
                </c:pt>
                <c:pt idx="3">
                  <c:v>88.302999999999997</c:v>
                </c:pt>
                <c:pt idx="4">
                  <c:v>79.561999999999998</c:v>
                </c:pt>
                <c:pt idx="6">
                  <c:v>79.543000000000006</c:v>
                </c:pt>
                <c:pt idx="7">
                  <c:v>68.308999999999997</c:v>
                </c:pt>
                <c:pt idx="8">
                  <c:v>56.021000000000001</c:v>
                </c:pt>
                <c:pt idx="9">
                  <c:v>44.582000000000001</c:v>
                </c:pt>
                <c:pt idx="10">
                  <c:v>36.652999999999999</c:v>
                </c:pt>
                <c:pt idx="12">
                  <c:v>36.734999999999999</c:v>
                </c:pt>
                <c:pt idx="13">
                  <c:v>33.893000000000001</c:v>
                </c:pt>
                <c:pt idx="14">
                  <c:v>37.029000000000003</c:v>
                </c:pt>
                <c:pt idx="15">
                  <c:v>44.850999999999999</c:v>
                </c:pt>
                <c:pt idx="16">
                  <c:v>55.752000000000002</c:v>
                </c:pt>
              </c:numCache>
            </c:numRef>
          </c:yVal>
          <c:smooth val="1"/>
        </c:ser>
        <c:ser>
          <c:idx val="1"/>
          <c:order val="6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'10+10'!$S$31:$S$47</c:f>
              <c:numCache>
                <c:formatCode>General</c:formatCode>
                <c:ptCount val="17"/>
                <c:pt idx="0">
                  <c:v>98.920599999999993</c:v>
                </c:pt>
                <c:pt idx="1">
                  <c:v>97.366399999999999</c:v>
                </c:pt>
                <c:pt idx="2">
                  <c:v>94.299800000000005</c:v>
                </c:pt>
                <c:pt idx="3">
                  <c:v>89.259</c:v>
                </c:pt>
                <c:pt idx="4">
                  <c:v>81.813000000000002</c:v>
                </c:pt>
                <c:pt idx="6">
                  <c:v>81.841999999999999</c:v>
                </c:pt>
                <c:pt idx="7">
                  <c:v>73.066000000000003</c:v>
                </c:pt>
                <c:pt idx="8">
                  <c:v>64.789000000000001</c:v>
                </c:pt>
                <c:pt idx="9">
                  <c:v>59.058999999999997</c:v>
                </c:pt>
                <c:pt idx="10">
                  <c:v>57.683999999999997</c:v>
                </c:pt>
                <c:pt idx="12">
                  <c:v>57.719000000000001</c:v>
                </c:pt>
                <c:pt idx="13">
                  <c:v>61.271999999999998</c:v>
                </c:pt>
                <c:pt idx="14">
                  <c:v>68.462000000000003</c:v>
                </c:pt>
                <c:pt idx="15">
                  <c:v>77.185000000000002</c:v>
                </c:pt>
                <c:pt idx="16">
                  <c:v>85.424999999999997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784704"/>
        <c:axId val="67786624"/>
      </c:scatterChart>
      <c:valAx>
        <c:axId val="67784704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67786624"/>
        <c:crossesAt val="1.0000000000000002E-3"/>
        <c:crossBetween val="midCat"/>
        <c:majorUnit val="0.2"/>
        <c:minorUnit val="0.1"/>
      </c:valAx>
      <c:valAx>
        <c:axId val="67786624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Decisive effects (%)</a:t>
                </a:r>
              </a:p>
            </c:rich>
          </c:tx>
          <c:layout>
            <c:manualLayout>
              <c:xMode val="edge"/>
              <c:yMode val="edge"/>
              <c:x val="2.5601554779095235E-2"/>
              <c:y val="0.30393518518518525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67784704"/>
        <c:crossesAt val="-0.65000000000000013"/>
        <c:crossBetween val="midCat"/>
        <c:majorUnit val="20"/>
        <c:minorUnit val="1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 B. Sample </a:t>
            </a:r>
            <a:r>
              <a:rPr lang="en-US" sz="1200" dirty="0"/>
              <a:t>size = 50+50</a:t>
            </a:r>
          </a:p>
        </c:rich>
      </c:tx>
      <c:layout>
        <c:manualLayout>
          <c:xMode val="edge"/>
          <c:yMode val="edge"/>
          <c:x val="0.3333893911409222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'50+50'!$S$79:$S$95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'50+50'!$S$104:$S$120</c:f>
              <c:numCache>
                <c:formatCode>General</c:formatCode>
                <c:ptCount val="17"/>
                <c:pt idx="0">
                  <c:v>99.846400000000003</c:v>
                </c:pt>
                <c:pt idx="1">
                  <c:v>98.388000000000005</c:v>
                </c:pt>
                <c:pt idx="2">
                  <c:v>90.673400000000001</c:v>
                </c:pt>
                <c:pt idx="3">
                  <c:v>69.201999999999998</c:v>
                </c:pt>
                <c:pt idx="4">
                  <c:v>37.523000000000003</c:v>
                </c:pt>
                <c:pt idx="6">
                  <c:v>36.999000000000002</c:v>
                </c:pt>
                <c:pt idx="7">
                  <c:v>13.064999999999998</c:v>
                </c:pt>
                <c:pt idx="8">
                  <c:v>4.965999999999994</c:v>
                </c:pt>
                <c:pt idx="9">
                  <c:v>13.016999999999996</c:v>
                </c:pt>
                <c:pt idx="10">
                  <c:v>37.286000000000001</c:v>
                </c:pt>
                <c:pt idx="12">
                  <c:v>37.332999999999998</c:v>
                </c:pt>
                <c:pt idx="13">
                  <c:v>69.093000000000004</c:v>
                </c:pt>
                <c:pt idx="14">
                  <c:v>90.616399999999999</c:v>
                </c:pt>
                <c:pt idx="15">
                  <c:v>98.408799999999999</c:v>
                </c:pt>
                <c:pt idx="16">
                  <c:v>99.844200000000001</c:v>
                </c:pt>
              </c:numCache>
            </c:numRef>
          </c:yVal>
          <c:smooth val="1"/>
        </c:ser>
        <c:ser>
          <c:idx val="2"/>
          <c:order val="4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'50+50'!$M$55:$M$71</c:f>
              <c:numCache>
                <c:formatCode>General</c:formatCode>
                <c:ptCount val="17"/>
                <c:pt idx="0">
                  <c:v>100</c:v>
                </c:pt>
                <c:pt idx="1">
                  <c:v>99.998599999999996</c:v>
                </c:pt>
                <c:pt idx="2">
                  <c:v>99.982200000000006</c:v>
                </c:pt>
                <c:pt idx="3">
                  <c:v>99.771600000000007</c:v>
                </c:pt>
                <c:pt idx="4">
                  <c:v>98.794600000000003</c:v>
                </c:pt>
                <c:pt idx="6">
                  <c:v>98.768000000000001</c:v>
                </c:pt>
                <c:pt idx="7">
                  <c:v>96.622399999999999</c:v>
                </c:pt>
                <c:pt idx="8">
                  <c:v>95.301599999999993</c:v>
                </c:pt>
                <c:pt idx="9">
                  <c:v>96.636600000000001</c:v>
                </c:pt>
                <c:pt idx="10">
                  <c:v>98.763199999999998</c:v>
                </c:pt>
                <c:pt idx="12">
                  <c:v>98.774799999999999</c:v>
                </c:pt>
                <c:pt idx="13">
                  <c:v>99.779600000000002</c:v>
                </c:pt>
                <c:pt idx="14">
                  <c:v>99.981800000000007</c:v>
                </c:pt>
                <c:pt idx="15">
                  <c:v>99.998599999999996</c:v>
                </c:pt>
                <c:pt idx="16">
                  <c:v>100</c:v>
                </c:pt>
              </c:numCache>
            </c:numRef>
          </c:yVal>
          <c:smooth val="1"/>
        </c:ser>
        <c:ser>
          <c:idx val="0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'50+50'!$R$7:$R$23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99.999399999999994</c:v>
                </c:pt>
                <c:pt idx="3">
                  <c:v>99.989599999999996</c:v>
                </c:pt>
                <c:pt idx="4">
                  <c:v>99.870599999999996</c:v>
                </c:pt>
                <c:pt idx="6">
                  <c:v>99.884600000000006</c:v>
                </c:pt>
                <c:pt idx="7">
                  <c:v>99.212199999999996</c:v>
                </c:pt>
                <c:pt idx="8">
                  <c:v>97.413399999999996</c:v>
                </c:pt>
                <c:pt idx="9">
                  <c:v>95.692999999999998</c:v>
                </c:pt>
                <c:pt idx="10">
                  <c:v>96.331599999999995</c:v>
                </c:pt>
                <c:pt idx="12">
                  <c:v>96.341200000000001</c:v>
                </c:pt>
                <c:pt idx="13">
                  <c:v>98.442599999999999</c:v>
                </c:pt>
                <c:pt idx="14">
                  <c:v>99.660399999999996</c:v>
                </c:pt>
                <c:pt idx="15">
                  <c:v>99.965400000000002</c:v>
                </c:pt>
                <c:pt idx="16">
                  <c:v>99.998800000000003</c:v>
                </c:pt>
              </c:numCache>
            </c:numRef>
          </c:yVal>
          <c:smooth val="1"/>
        </c:ser>
        <c:ser>
          <c:idx val="1"/>
          <c:order val="6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'50+50'!$S$31:$S$47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99.999399999999994</c:v>
                </c:pt>
                <c:pt idx="3">
                  <c:v>99.992000000000004</c:v>
                </c:pt>
                <c:pt idx="4">
                  <c:v>99.903000000000006</c:v>
                </c:pt>
                <c:pt idx="6">
                  <c:v>99.916399999999996</c:v>
                </c:pt>
                <c:pt idx="7">
                  <c:v>99.460800000000006</c:v>
                </c:pt>
                <c:pt idx="8">
                  <c:v>98.270399999999995</c:v>
                </c:pt>
                <c:pt idx="9">
                  <c:v>97.278400000000005</c:v>
                </c:pt>
                <c:pt idx="10">
                  <c:v>97.822199999999995</c:v>
                </c:pt>
                <c:pt idx="12">
                  <c:v>97.846800000000002</c:v>
                </c:pt>
                <c:pt idx="13">
                  <c:v>99.140600000000006</c:v>
                </c:pt>
                <c:pt idx="14">
                  <c:v>99.831199999999995</c:v>
                </c:pt>
                <c:pt idx="15">
                  <c:v>99.982799999999997</c:v>
                </c:pt>
                <c:pt idx="16">
                  <c:v>99.999399999999994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934464"/>
        <c:axId val="67948928"/>
      </c:scatterChart>
      <c:valAx>
        <c:axId val="67934464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67948928"/>
        <c:crossesAt val="1.0000000000000002E-3"/>
        <c:crossBetween val="midCat"/>
        <c:majorUnit val="0.2"/>
        <c:minorUnit val="0.1"/>
      </c:valAx>
      <c:valAx>
        <c:axId val="67948928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67934464"/>
        <c:crossesAt val="-0.65000000000000013"/>
        <c:crossBetween val="midCat"/>
        <c:majorUnit val="20"/>
        <c:minorUnit val="1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baseline="0"/>
            </a:pPr>
            <a:r>
              <a:rPr lang="en-US" sz="1200" b="1" baseline="0" smtClean="0"/>
              <a:t>C. Sample </a:t>
            </a:r>
            <a:r>
              <a:rPr lang="en-US" sz="1200" b="1" baseline="0" dirty="0"/>
              <a:t>size = </a:t>
            </a:r>
            <a:r>
              <a:rPr lang="en-US" sz="1200" b="1" i="0" u="none" strike="noStrike" baseline="0" dirty="0">
                <a:effectLst/>
              </a:rPr>
              <a:t>144+144</a:t>
            </a:r>
            <a:endParaRPr lang="en-US" sz="1200" b="1" baseline="0" dirty="0"/>
          </a:p>
        </c:rich>
      </c:tx>
      <c:layout>
        <c:manualLayout>
          <c:xMode val="edge"/>
          <c:yMode val="edge"/>
          <c:x val="0.32927416480347366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'144+144'!$S$79:$S$95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'144+144'!$S$104:$S$120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99.988799999999998</c:v>
                </c:pt>
                <c:pt idx="3">
                  <c:v>98.772400000000005</c:v>
                </c:pt>
                <c:pt idx="4">
                  <c:v>79.957999999999998</c:v>
                </c:pt>
                <c:pt idx="6">
                  <c:v>79.682999999999993</c:v>
                </c:pt>
                <c:pt idx="7">
                  <c:v>28.900000000000006</c:v>
                </c:pt>
                <c:pt idx="8">
                  <c:v>4.965999999999994</c:v>
                </c:pt>
                <c:pt idx="9">
                  <c:v>28.917000000000002</c:v>
                </c:pt>
                <c:pt idx="10">
                  <c:v>79.569999999999993</c:v>
                </c:pt>
                <c:pt idx="12">
                  <c:v>80.004999999999995</c:v>
                </c:pt>
                <c:pt idx="13">
                  <c:v>98.778199999999998</c:v>
                </c:pt>
                <c:pt idx="14">
                  <c:v>99.985799999999998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2"/>
          <c:order val="4"/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'144+144'!$M$55:$M$71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0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'144+144'!$R$7:$R$23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1"/>
          <c:order val="6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'144+144'!$S$31:$S$47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177728"/>
        <c:axId val="69179648"/>
      </c:scatterChart>
      <c:valAx>
        <c:axId val="69177728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69179648"/>
        <c:crossesAt val="1.0000000000000002E-3"/>
        <c:crossBetween val="midCat"/>
        <c:majorUnit val="0.2"/>
        <c:minorUnit val="0.1"/>
      </c:valAx>
      <c:valAx>
        <c:axId val="69179648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69177728"/>
        <c:crossesAt val="-0.65000000000000013"/>
        <c:crossBetween val="midCat"/>
        <c:majorUnit val="20"/>
        <c:minorUnit val="1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7"/>
          <c:order val="0"/>
          <c:spPr>
            <a:ln w="95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'50+50'!$P$51:$P$52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'50+50'!$Q$51:$Q$52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yVal>
          <c:smooth val="1"/>
        </c:ser>
        <c:ser>
          <c:idx val="5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'50+50'!$R$51:$R$52</c:f>
              <c:numCache>
                <c:formatCode>General</c:formatCode>
                <c:ptCount val="2"/>
                <c:pt idx="0">
                  <c:v>-0.8</c:v>
                </c:pt>
                <c:pt idx="1">
                  <c:v>0.4</c:v>
                </c:pt>
              </c:numCache>
            </c:numRef>
          </c:yVal>
          <c:smooth val="1"/>
        </c:ser>
        <c:ser>
          <c:idx val="6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'50+50'!$S$51:$S$52</c:f>
              <c:numCache>
                <c:formatCode>General</c:formatCode>
                <c:ptCount val="2"/>
                <c:pt idx="0">
                  <c:v>-0.4</c:v>
                </c:pt>
                <c:pt idx="1">
                  <c:v>0.8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'50+50'!$H$79:$H$95</c:f>
              <c:numCache>
                <c:formatCode>General</c:formatCode>
                <c:ptCount val="17"/>
                <c:pt idx="3">
                  <c:v>0.22500000000000001</c:v>
                </c:pt>
                <c:pt idx="4">
                  <c:v>0.26</c:v>
                </c:pt>
                <c:pt idx="6">
                  <c:v>0.26100000000000001</c:v>
                </c:pt>
                <c:pt idx="7">
                  <c:v>0.26900000000000002</c:v>
                </c:pt>
                <c:pt idx="8">
                  <c:v>0.28000000000000003</c:v>
                </c:pt>
                <c:pt idx="9">
                  <c:v>0.29599999999999999</c:v>
                </c:pt>
                <c:pt idx="10">
                  <c:v>0.32100000000000001</c:v>
                </c:pt>
                <c:pt idx="12">
                  <c:v>0.32100000000000001</c:v>
                </c:pt>
                <c:pt idx="13">
                  <c:v>0.36099999999999999</c:v>
                </c:pt>
                <c:pt idx="14">
                  <c:v>0.42199999999999999</c:v>
                </c:pt>
                <c:pt idx="15">
                  <c:v>0.505</c:v>
                </c:pt>
                <c:pt idx="16">
                  <c:v>0.60099999999999998</c:v>
                </c:pt>
              </c:numCache>
            </c:numRef>
          </c:yVal>
          <c:smooth val="1"/>
        </c:ser>
        <c:ser>
          <c:idx val="4"/>
          <c:order val="4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'50+50'!$G$104:$G$120</c:f>
              <c:numCache>
                <c:formatCode>General</c:formatCode>
                <c:ptCount val="17"/>
                <c:pt idx="0">
                  <c:v>-0.60099999999999998</c:v>
                </c:pt>
                <c:pt idx="1">
                  <c:v>-0.505</c:v>
                </c:pt>
                <c:pt idx="2">
                  <c:v>-0.42199999999999999</c:v>
                </c:pt>
                <c:pt idx="3">
                  <c:v>-0.36099999999999999</c:v>
                </c:pt>
                <c:pt idx="4">
                  <c:v>-0.32100000000000001</c:v>
                </c:pt>
                <c:pt idx="6">
                  <c:v>-0.32</c:v>
                </c:pt>
                <c:pt idx="7">
                  <c:v>-0.28399999999999997</c:v>
                </c:pt>
                <c:pt idx="8">
                  <c:v>-1E-3</c:v>
                </c:pt>
                <c:pt idx="9">
                  <c:v>0.28399999999999997</c:v>
                </c:pt>
                <c:pt idx="10">
                  <c:v>0.32100000000000001</c:v>
                </c:pt>
                <c:pt idx="12">
                  <c:v>0.32100000000000001</c:v>
                </c:pt>
                <c:pt idx="13">
                  <c:v>0.36099999999999999</c:v>
                </c:pt>
                <c:pt idx="14">
                  <c:v>0.42199999999999999</c:v>
                </c:pt>
                <c:pt idx="15">
                  <c:v>0.505</c:v>
                </c:pt>
                <c:pt idx="16">
                  <c:v>0.60099999999999998</c:v>
                </c:pt>
              </c:numCache>
            </c:numRef>
          </c:yVal>
          <c:smooth val="1"/>
        </c:ser>
        <c:ser>
          <c:idx val="2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'50+50'!$F$55:$F$71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-0.30099999999999999</c:v>
                </c:pt>
                <c:pt idx="4">
                  <c:v>-0.20300000000000001</c:v>
                </c:pt>
                <c:pt idx="6">
                  <c:v>-0.20100000000000001</c:v>
                </c:pt>
                <c:pt idx="7">
                  <c:v>-0.104</c:v>
                </c:pt>
                <c:pt idx="8">
                  <c:v>0</c:v>
                </c:pt>
                <c:pt idx="9">
                  <c:v>0.10299999999999999</c:v>
                </c:pt>
                <c:pt idx="10">
                  <c:v>0.20200000000000001</c:v>
                </c:pt>
                <c:pt idx="12">
                  <c:v>0.20200000000000001</c:v>
                </c:pt>
                <c:pt idx="13">
                  <c:v>0.30099999999999999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0"/>
          <c:order val="6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'50+50'!$F$7:$F$23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-0.20100000000000001</c:v>
                </c:pt>
                <c:pt idx="6">
                  <c:v>-0.19900000000000001</c:v>
                </c:pt>
                <c:pt idx="7">
                  <c:v>-0.10199999999999999</c:v>
                </c:pt>
                <c:pt idx="8">
                  <c:v>-3.0000000000000001E-3</c:v>
                </c:pt>
                <c:pt idx="9">
                  <c:v>9.8000000000000004E-2</c:v>
                </c:pt>
                <c:pt idx="10">
                  <c:v>0.20200000000000001</c:v>
                </c:pt>
                <c:pt idx="12">
                  <c:v>0.20200000000000001</c:v>
                </c:pt>
                <c:pt idx="13">
                  <c:v>0.30199999999999999</c:v>
                </c:pt>
                <c:pt idx="14">
                  <c:v>0.40100000000000002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1"/>
          <c:order val="7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'50+50'!$G$31:$G$47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-0.20100000000000001</c:v>
                </c:pt>
                <c:pt idx="6">
                  <c:v>-0.19900000000000001</c:v>
                </c:pt>
                <c:pt idx="7">
                  <c:v>-0.10199999999999999</c:v>
                </c:pt>
                <c:pt idx="8">
                  <c:v>-2E-3</c:v>
                </c:pt>
                <c:pt idx="9">
                  <c:v>9.9000000000000005E-2</c:v>
                </c:pt>
                <c:pt idx="10">
                  <c:v>0.20100000000000001</c:v>
                </c:pt>
                <c:pt idx="12">
                  <c:v>0.20100000000000001</c:v>
                </c:pt>
                <c:pt idx="13">
                  <c:v>0.30099999999999999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382144"/>
        <c:axId val="69384064"/>
      </c:scatterChart>
      <c:valAx>
        <c:axId val="69382144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69384064"/>
        <c:crossesAt val="-0.8"/>
        <c:crossBetween val="midCat"/>
        <c:majorUnit val="0.2"/>
        <c:minorUnit val="0.1"/>
      </c:valAx>
      <c:valAx>
        <c:axId val="69384064"/>
        <c:scaling>
          <c:orientation val="minMax"/>
          <c:max val="0.8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69382144"/>
        <c:crossesAt val="-0.65000000000000013"/>
        <c:crossBetween val="midCat"/>
        <c:majorUnit val="0.2"/>
        <c:min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86859873469178"/>
          <c:y val="0.14862277631962673"/>
          <c:w val="0.75881556376944559"/>
          <c:h val="0.74002697579469234"/>
        </c:manualLayout>
      </c:layout>
      <c:scatterChart>
        <c:scatterStyle val="smoothMarker"/>
        <c:varyColors val="0"/>
        <c:ser>
          <c:idx val="7"/>
          <c:order val="0"/>
          <c:spPr>
            <a:ln w="95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'10+10'!$P$51:$P$52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'10+10'!$Q$51:$Q$52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yVal>
          <c:smooth val="1"/>
        </c:ser>
        <c:ser>
          <c:idx val="5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'10+10'!$R$51:$R$52</c:f>
              <c:numCache>
                <c:formatCode>General</c:formatCode>
                <c:ptCount val="2"/>
                <c:pt idx="0">
                  <c:v>-0.8</c:v>
                </c:pt>
                <c:pt idx="1">
                  <c:v>0.4</c:v>
                </c:pt>
              </c:numCache>
            </c:numRef>
          </c:yVal>
          <c:smooth val="1"/>
        </c:ser>
        <c:ser>
          <c:idx val="6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'10+10'!$S$51:$S$52</c:f>
              <c:numCache>
                <c:formatCode>General</c:formatCode>
                <c:ptCount val="2"/>
                <c:pt idx="0">
                  <c:v>-0.4</c:v>
                </c:pt>
                <c:pt idx="1">
                  <c:v>0.8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'10+10'!$H$79:$H$95</c:f>
              <c:numCache>
                <c:formatCode>General</c:formatCode>
                <c:ptCount val="17"/>
                <c:pt idx="0">
                  <c:v>0.49299999999999999</c:v>
                </c:pt>
                <c:pt idx="1">
                  <c:v>0.51</c:v>
                </c:pt>
                <c:pt idx="2">
                  <c:v>0.52400000000000002</c:v>
                </c:pt>
                <c:pt idx="3">
                  <c:v>0.54800000000000004</c:v>
                </c:pt>
                <c:pt idx="4">
                  <c:v>0.56100000000000005</c:v>
                </c:pt>
                <c:pt idx="6">
                  <c:v>0.55600000000000005</c:v>
                </c:pt>
                <c:pt idx="7">
                  <c:v>0.57499999999999996</c:v>
                </c:pt>
                <c:pt idx="8">
                  <c:v>0.59899999999999998</c:v>
                </c:pt>
                <c:pt idx="9">
                  <c:v>0.623</c:v>
                </c:pt>
                <c:pt idx="10">
                  <c:v>0.64500000000000002</c:v>
                </c:pt>
                <c:pt idx="12">
                  <c:v>0.64500000000000002</c:v>
                </c:pt>
                <c:pt idx="13">
                  <c:v>0.67400000000000004</c:v>
                </c:pt>
                <c:pt idx="14">
                  <c:v>0.70499999999999996</c:v>
                </c:pt>
                <c:pt idx="15">
                  <c:v>0.74199999999999999</c:v>
                </c:pt>
                <c:pt idx="16">
                  <c:v>0.78500000000000003</c:v>
                </c:pt>
              </c:numCache>
            </c:numRef>
          </c:yVal>
          <c:smooth val="1"/>
        </c:ser>
        <c:ser>
          <c:idx val="4"/>
          <c:order val="4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'10+10'!$G$104:$G$120</c:f>
              <c:numCache>
                <c:formatCode>General</c:formatCode>
                <c:ptCount val="17"/>
                <c:pt idx="0">
                  <c:v>-0.78500000000000003</c:v>
                </c:pt>
                <c:pt idx="1">
                  <c:v>-0.74099999999999999</c:v>
                </c:pt>
                <c:pt idx="2">
                  <c:v>-0.70499999999999996</c:v>
                </c:pt>
                <c:pt idx="3">
                  <c:v>-0.66500000000000004</c:v>
                </c:pt>
                <c:pt idx="4">
                  <c:v>-0.60299999999999998</c:v>
                </c:pt>
                <c:pt idx="6">
                  <c:v>-0.60299999999999998</c:v>
                </c:pt>
                <c:pt idx="7">
                  <c:v>-0.434</c:v>
                </c:pt>
                <c:pt idx="8">
                  <c:v>5.0000000000000001E-3</c:v>
                </c:pt>
                <c:pt idx="9">
                  <c:v>0.43</c:v>
                </c:pt>
                <c:pt idx="10">
                  <c:v>0.6</c:v>
                </c:pt>
                <c:pt idx="12">
                  <c:v>0.60399999999999998</c:v>
                </c:pt>
                <c:pt idx="13">
                  <c:v>0.66500000000000004</c:v>
                </c:pt>
                <c:pt idx="14">
                  <c:v>0.70299999999999996</c:v>
                </c:pt>
                <c:pt idx="15">
                  <c:v>0.74199999999999999</c:v>
                </c:pt>
                <c:pt idx="16">
                  <c:v>0.78500000000000003</c:v>
                </c:pt>
              </c:numCache>
            </c:numRef>
          </c:yVal>
          <c:smooth val="1"/>
        </c:ser>
        <c:ser>
          <c:idx val="2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'10+10'!$F$55:$F$71</c:f>
              <c:numCache>
                <c:formatCode>General</c:formatCode>
                <c:ptCount val="17"/>
                <c:pt idx="0">
                  <c:v>-0.65400000000000003</c:v>
                </c:pt>
                <c:pt idx="1">
                  <c:v>-0.58299999999999996</c:v>
                </c:pt>
                <c:pt idx="2">
                  <c:v>-0.51800000000000002</c:v>
                </c:pt>
                <c:pt idx="3">
                  <c:v>-0.44700000000000001</c:v>
                </c:pt>
                <c:pt idx="4">
                  <c:v>-0.35199999999999998</c:v>
                </c:pt>
                <c:pt idx="6">
                  <c:v>-0.35099999999999998</c:v>
                </c:pt>
                <c:pt idx="7">
                  <c:v>-0.20599999999999999</c:v>
                </c:pt>
                <c:pt idx="8">
                  <c:v>-1E-3</c:v>
                </c:pt>
                <c:pt idx="9">
                  <c:v>0.20599999999999999</c:v>
                </c:pt>
                <c:pt idx="10">
                  <c:v>0.35199999999999998</c:v>
                </c:pt>
                <c:pt idx="12">
                  <c:v>0.35299999999999998</c:v>
                </c:pt>
                <c:pt idx="13">
                  <c:v>0.44700000000000001</c:v>
                </c:pt>
                <c:pt idx="14">
                  <c:v>0.51700000000000002</c:v>
                </c:pt>
                <c:pt idx="15">
                  <c:v>0.58399999999999996</c:v>
                </c:pt>
                <c:pt idx="16">
                  <c:v>0.65400000000000003</c:v>
                </c:pt>
              </c:numCache>
            </c:numRef>
          </c:yVal>
          <c:smooth val="1"/>
        </c:ser>
        <c:ser>
          <c:idx val="0"/>
          <c:order val="6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'10+10'!$F$7:$F$23</c:f>
              <c:numCache>
                <c:formatCode>General</c:formatCode>
                <c:ptCount val="17"/>
                <c:pt idx="0">
                  <c:v>-0.60799999999999998</c:v>
                </c:pt>
                <c:pt idx="1">
                  <c:v>-0.51700000000000002</c:v>
                </c:pt>
                <c:pt idx="2">
                  <c:v>-0.435</c:v>
                </c:pt>
                <c:pt idx="3">
                  <c:v>-0.35899999999999999</c:v>
                </c:pt>
                <c:pt idx="4">
                  <c:v>-0.29199999999999998</c:v>
                </c:pt>
                <c:pt idx="6">
                  <c:v>-0.29099999999999998</c:v>
                </c:pt>
                <c:pt idx="7">
                  <c:v>-0.23</c:v>
                </c:pt>
                <c:pt idx="8">
                  <c:v>-0.16200000000000001</c:v>
                </c:pt>
                <c:pt idx="9">
                  <c:v>-6.6000000000000003E-2</c:v>
                </c:pt>
                <c:pt idx="10">
                  <c:v>8.4000000000000005E-2</c:v>
                </c:pt>
                <c:pt idx="12">
                  <c:v>8.6999999999999994E-2</c:v>
                </c:pt>
                <c:pt idx="13">
                  <c:v>0.29599999999999999</c:v>
                </c:pt>
                <c:pt idx="14">
                  <c:v>0.504</c:v>
                </c:pt>
                <c:pt idx="15">
                  <c:v>0.65100000000000002</c:v>
                </c:pt>
                <c:pt idx="16">
                  <c:v>0.746</c:v>
                </c:pt>
              </c:numCache>
            </c:numRef>
          </c:yVal>
          <c:smooth val="1"/>
        </c:ser>
        <c:ser>
          <c:idx val="1"/>
          <c:order val="7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'10+10'!$G$31:$G$47</c:f>
              <c:numCache>
                <c:formatCode>General</c:formatCode>
                <c:ptCount val="17"/>
                <c:pt idx="0">
                  <c:v>-0.60799999999999998</c:v>
                </c:pt>
                <c:pt idx="1">
                  <c:v>-0.51600000000000001</c:v>
                </c:pt>
                <c:pt idx="2">
                  <c:v>-0.432</c:v>
                </c:pt>
                <c:pt idx="3">
                  <c:v>-0.35099999999999998</c:v>
                </c:pt>
                <c:pt idx="4">
                  <c:v>-0.27300000000000002</c:v>
                </c:pt>
                <c:pt idx="6">
                  <c:v>-0.27200000000000002</c:v>
                </c:pt>
                <c:pt idx="7">
                  <c:v>-0.189</c:v>
                </c:pt>
                <c:pt idx="8">
                  <c:v>-8.4000000000000005E-2</c:v>
                </c:pt>
                <c:pt idx="9">
                  <c:v>5.3999999999999999E-2</c:v>
                </c:pt>
                <c:pt idx="10">
                  <c:v>0.21299999999999999</c:v>
                </c:pt>
                <c:pt idx="12">
                  <c:v>0.214</c:v>
                </c:pt>
                <c:pt idx="13">
                  <c:v>0.36599999999999999</c:v>
                </c:pt>
                <c:pt idx="14">
                  <c:v>0.48799999999999999</c:v>
                </c:pt>
                <c:pt idx="15">
                  <c:v>0.58199999999999996</c:v>
                </c:pt>
                <c:pt idx="16">
                  <c:v>0.66300000000000003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425408"/>
        <c:axId val="69431680"/>
      </c:scatterChart>
      <c:valAx>
        <c:axId val="69425408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69431680"/>
        <c:crossesAt val="-0.8"/>
        <c:crossBetween val="midCat"/>
        <c:majorUnit val="0.2"/>
        <c:minorUnit val="0.1"/>
      </c:valAx>
      <c:valAx>
        <c:axId val="69431680"/>
        <c:scaling>
          <c:orientation val="minMax"/>
          <c:max val="0.8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80" baseline="0"/>
                </a:pPr>
                <a:r>
                  <a:rPr lang="en-US" sz="1180" baseline="0" dirty="0"/>
                  <a:t>Standardized mean </a:t>
                </a:r>
                <a:r>
                  <a:rPr lang="en-US" sz="1180" baseline="0" dirty="0" smtClean="0"/>
                  <a:t>published </a:t>
                </a:r>
                <a:r>
                  <a:rPr lang="en-US" sz="1180" baseline="0" dirty="0"/>
                  <a:t>effect</a:t>
                </a:r>
              </a:p>
            </c:rich>
          </c:tx>
          <c:layout>
            <c:manualLayout>
              <c:xMode val="edge"/>
              <c:yMode val="edge"/>
              <c:x val="1.5983105731390695E-2"/>
              <c:y val="0.1292592592592592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69425408"/>
        <c:crossesAt val="-0.65000000000000013"/>
        <c:crossBetween val="midCat"/>
        <c:majorUnit val="0.2"/>
        <c:min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A339C46C-51F3-4490-A135-E86B4E7ED485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637350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5599B28-0ADC-4F19-B151-114BB014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04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1"/>
            <a:ext cx="6400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29CD25EB-ED53-4E07-806E-C4A4BC47E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65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1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9" y="404815"/>
            <a:ext cx="2114551" cy="6148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2" y="404815"/>
            <a:ext cx="6192839" cy="6148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3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3" y="44626"/>
            <a:ext cx="8957723" cy="585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61109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79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2" y="990601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2" y="990601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1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1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5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58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637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990601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55602" y="404815"/>
            <a:ext cx="8459788" cy="5857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FF0066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159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33FF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52500" indent="-2667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9900"/>
        </a:buClr>
        <a:buChar char="•"/>
        <a:defRPr sz="2500">
          <a:solidFill>
            <a:schemeClr val="tx1"/>
          </a:solidFill>
          <a:latin typeface="+mn-lt"/>
        </a:defRPr>
      </a:lvl3pPr>
      <a:lvl4pPr marL="12827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02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574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46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18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290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sci.org/2013/inbrief.htm#analysi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1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2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3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2"/>
          <p:cNvSpPr txBox="1">
            <a:spLocks noChangeArrowheads="1"/>
          </p:cNvSpPr>
          <p:nvPr/>
        </p:nvSpPr>
        <p:spPr bwMode="auto">
          <a:xfrm>
            <a:off x="106363" y="490787"/>
            <a:ext cx="8963025" cy="1282029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36000"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 b="1" dirty="0" smtClean="0">
                <a:latin typeface="Arial Narrow" pitchFamily="34" charset="0"/>
              </a:rPr>
              <a:t>Making Inferences About Effects</a:t>
            </a:r>
            <a:br>
              <a:rPr lang="en-GB" sz="3600" b="1" dirty="0" smtClean="0">
                <a:latin typeface="Arial Narrow" pitchFamily="34" charset="0"/>
              </a:rPr>
            </a:br>
            <a:r>
              <a:rPr lang="en-GB" sz="2400" dirty="0" smtClean="0">
                <a:latin typeface="Arial Narrow" pitchFamily="34" charset="0"/>
              </a:rPr>
              <a:t>Seminar presented at Leeds Beckett and Split universities, March 2016</a:t>
            </a:r>
            <a:endParaRPr lang="en-US" sz="2800" i="1" dirty="0">
              <a:latin typeface="Arial Narrow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775" y="3501008"/>
            <a:ext cx="8964613" cy="15841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lr>
                <a:srgbClr val="FF0066"/>
              </a:buClr>
              <a:buFont typeface="Symbol" pitchFamily="18" charset="2"/>
              <a:buChar char="·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400" indent="-315913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lr>
                <a:srgbClr val="3333FF"/>
              </a:buClr>
              <a:buFont typeface="Symbol" pitchFamily="18" charset="2"/>
              <a:buChar char="·"/>
              <a:defRPr sz="2600">
                <a:solidFill>
                  <a:schemeClr val="tx1"/>
                </a:solidFill>
                <a:latin typeface="+mn-lt"/>
              </a:defRPr>
            </a:lvl2pPr>
            <a:lvl3pPr marL="952500" indent="-2667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lr>
                <a:srgbClr val="009900"/>
              </a:buClr>
              <a:buChar char="•"/>
              <a:defRPr sz="2500">
                <a:solidFill>
                  <a:schemeClr val="tx1"/>
                </a:solidFill>
                <a:latin typeface="+mn-lt"/>
              </a:defRPr>
            </a:lvl3pPr>
            <a:lvl4pPr marL="1282700" indent="-3048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1600200" indent="-3048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5pPr>
            <a:lvl6pPr marL="2057400" indent="-3048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514600" indent="-3048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2971800" indent="-3048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429000" indent="-304800" algn="l" rtl="0"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4000"/>
              </a:lnSpc>
              <a:buNone/>
            </a:pPr>
            <a:r>
              <a:rPr lang="en-US" sz="2400" kern="0" dirty="0" smtClean="0"/>
              <a:t>This slideshow consists of part of the lecture on </a:t>
            </a:r>
            <a:r>
              <a:rPr lang="en-US" sz="2400" dirty="0">
                <a:hlinkClick r:id="rId3"/>
              </a:rPr>
              <a:t>Analysis &amp; interpretation: </a:t>
            </a:r>
            <a:r>
              <a:rPr lang="en-US" sz="2400" dirty="0" smtClean="0">
                <a:hlinkClick r:id="rId3"/>
              </a:rPr>
              <a:t>introduction</a:t>
            </a:r>
            <a:r>
              <a:rPr lang="en-US" sz="2400" dirty="0" smtClean="0"/>
              <a:t> available via the Articles/Slideshows links at Sportscience, and a summary of a recent publication on inference.  View as a full-screen slideshow to get the benefit of the animations.</a:t>
            </a:r>
            <a:endParaRPr lang="en-US" sz="2400" kern="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" y="1560650"/>
            <a:ext cx="8970328" cy="1944216"/>
          </a:xfrm>
        </p:spPr>
        <p:txBody>
          <a:bodyPr tIns="72000" anchor="t"/>
          <a:lstStyle/>
          <a:p>
            <a:r>
              <a:rPr lang="en-US" dirty="0" smtClean="0"/>
              <a:t>Will Hopkins  </a:t>
            </a:r>
            <a:br>
              <a:rPr lang="en-US" dirty="0" smtClean="0"/>
            </a:br>
            <a:r>
              <a:rPr lang="en-US" b="0" dirty="0" smtClean="0"/>
              <a:t>Institute of Sport, Exercise and Active Living</a:t>
            </a:r>
            <a:br>
              <a:rPr lang="en-US" b="0" dirty="0" smtClean="0"/>
            </a:br>
            <a:r>
              <a:rPr lang="en-US" b="0" dirty="0" smtClean="0"/>
              <a:t>Victoria University, Melbourne, Australia</a:t>
            </a:r>
            <a:br>
              <a:rPr lang="en-US" b="0" dirty="0" smtClean="0"/>
            </a:br>
            <a:r>
              <a:rPr lang="en-US" b="0" dirty="0" smtClean="0"/>
              <a:t>will@clear.net.nz  sportsci.org/will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54478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90" y="22226"/>
            <a:ext cx="8912225" cy="6719888"/>
          </a:xfrm>
        </p:spPr>
        <p:txBody>
          <a:bodyPr/>
          <a:lstStyle/>
          <a:p>
            <a:pPr marL="271463" indent="-271463">
              <a:lnSpc>
                <a:spcPct val="94000"/>
              </a:lnSpc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caution</a:t>
            </a:r>
            <a:r>
              <a:rPr lang="en-US" dirty="0" smtClean="0"/>
              <a:t> about making an inference…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Whatever method you use, the inference is about </a:t>
            </a:r>
            <a:r>
              <a:rPr lang="en-US" dirty="0" smtClean="0">
                <a:solidFill>
                  <a:srgbClr val="0000FF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one and only mean effect</a:t>
            </a:r>
            <a:r>
              <a:rPr lang="en-US" dirty="0" smtClean="0"/>
              <a:t> in the population.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The confidence interval represents the uncertainty in the true effect, not a range of </a:t>
            </a:r>
            <a:r>
              <a:rPr lang="en-US" dirty="0" smtClean="0">
                <a:solidFill>
                  <a:srgbClr val="0000FF"/>
                </a:solidFill>
              </a:rPr>
              <a:t>individual differences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individual responses</a:t>
            </a:r>
            <a:r>
              <a:rPr lang="en-US" dirty="0" smtClean="0"/>
              <a:t>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dirty="0" smtClean="0"/>
              <a:t>For example, with a large-enough sample size, a treatment could be clearly beneficial (a mean beneficial effect with a narrow confidence interval), yet the treatment could be </a:t>
            </a:r>
            <a:r>
              <a:rPr lang="en-US" i="1" dirty="0" smtClean="0"/>
              <a:t>harmful</a:t>
            </a:r>
            <a:r>
              <a:rPr lang="en-US" dirty="0" smtClean="0"/>
              <a:t> for a substantial proportion of the population.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Individual differences between groups and individual responses to a treatment are best summarized with a </a:t>
            </a:r>
            <a:r>
              <a:rPr lang="en-US" dirty="0">
                <a:solidFill>
                  <a:srgbClr val="0000FF"/>
                </a:solidFill>
              </a:rPr>
              <a:t>standard deviation </a:t>
            </a:r>
            <a:r>
              <a:rPr lang="en-US" dirty="0" smtClean="0"/>
              <a:t>to go with the mean effect.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dirty="0" smtClean="0"/>
              <a:t>The mean effect and the SD both need confidence limits.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Individual differences between groups and individual responses to a treatment may be accounted for by including subject characteristics as </a:t>
            </a:r>
            <a:r>
              <a:rPr lang="en-US" dirty="0">
                <a:solidFill>
                  <a:srgbClr val="0000FF"/>
                </a:solidFill>
              </a:rPr>
              <a:t>modifying covariates</a:t>
            </a:r>
            <a:r>
              <a:rPr lang="en-US" dirty="0" smtClean="0"/>
              <a:t> in the analysis.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Researchers generally neglect this important issue.</a:t>
            </a:r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19" y="116632"/>
            <a:ext cx="8956040" cy="633670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Introductory Key Points</a:t>
            </a:r>
          </a:p>
          <a:p>
            <a:r>
              <a:rPr lang="en-NZ" dirty="0"/>
              <a:t>Null-hypothesis significance testing (NHST) is increasingly criticised for its failure to deal adequately with conclusions about the true magnitude of effects in research on samples. </a:t>
            </a:r>
            <a:endParaRPr lang="en-US" dirty="0"/>
          </a:p>
          <a:p>
            <a:r>
              <a:rPr lang="en-NZ" dirty="0"/>
              <a:t>A relatively new approach, magnitude-based inference (MBI), provides up-front comprehensible nuanced uncertainty in effect magnitudes.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41012" y="125210"/>
            <a:ext cx="8848984" cy="3168352"/>
            <a:chOff x="190849" y="332656"/>
            <a:chExt cx="8530798" cy="2953897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69"/>
            <a:stretch/>
          </p:blipFill>
          <p:spPr bwMode="auto">
            <a:xfrm>
              <a:off x="193666" y="332656"/>
              <a:ext cx="8527981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166" y="1304206"/>
              <a:ext cx="7953375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66" y="2009456"/>
              <a:ext cx="3048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49" y="2443520"/>
              <a:ext cx="3657600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49" y="2857928"/>
              <a:ext cx="35718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Straight Connector 3"/>
            <p:cNvCxnSpPr/>
            <p:nvPr/>
          </p:nvCxnSpPr>
          <p:spPr bwMode="auto">
            <a:xfrm>
              <a:off x="238974" y="2385770"/>
              <a:ext cx="848267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7596336" y="332656"/>
              <a:ext cx="1125311" cy="51436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5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88641"/>
            <a:ext cx="8956040" cy="6480719"/>
          </a:xfrm>
        </p:spPr>
        <p:txBody>
          <a:bodyPr/>
          <a:lstStyle/>
          <a:p>
            <a:r>
              <a:rPr lang="en-NZ" dirty="0"/>
              <a:t>An inference in NHST is a conclusion about whether or not the effect is substantial.  </a:t>
            </a:r>
            <a:endParaRPr lang="en-NZ" dirty="0" smtClean="0"/>
          </a:p>
          <a:p>
            <a:pPr lvl="1"/>
            <a:r>
              <a:rPr lang="en-NZ" dirty="0" smtClean="0"/>
              <a:t>In </a:t>
            </a:r>
            <a:r>
              <a:rPr lang="en-NZ" dirty="0"/>
              <a:t>support of this assertion, consider that the sample size in NHST is determined by the desire to have an 80% chance of obtaining </a:t>
            </a:r>
            <a:r>
              <a:rPr lang="en-NZ" b="1" dirty="0"/>
              <a:t>statistical significance</a:t>
            </a:r>
            <a:r>
              <a:rPr lang="en-NZ" dirty="0"/>
              <a:t> when the true effect has </a:t>
            </a:r>
            <a:r>
              <a:rPr lang="en-NZ" b="1" dirty="0"/>
              <a:t>the smallest important value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In </a:t>
            </a:r>
            <a:r>
              <a:rPr lang="en-NZ" b="1" dirty="0" smtClean="0"/>
              <a:t>conventional NHST</a:t>
            </a:r>
            <a:r>
              <a:rPr lang="en-NZ" dirty="0" smtClean="0"/>
              <a:t> significant effects are substantial and non-significant effects are trivial or even null.</a:t>
            </a:r>
          </a:p>
          <a:p>
            <a:pPr lvl="1"/>
            <a:r>
              <a:rPr lang="en-NZ" dirty="0" smtClean="0"/>
              <a:t>In </a:t>
            </a:r>
            <a:r>
              <a:rPr lang="en-NZ" b="1" dirty="0" smtClean="0"/>
              <a:t>conservative</a:t>
            </a:r>
            <a:r>
              <a:rPr lang="en-NZ" dirty="0" smtClean="0"/>
              <a:t> </a:t>
            </a:r>
            <a:r>
              <a:rPr lang="en-NZ" b="1" dirty="0" smtClean="0"/>
              <a:t>NHST</a:t>
            </a:r>
            <a:r>
              <a:rPr lang="en-NZ" dirty="0" smtClean="0"/>
              <a:t> the magnitude of significant effects are assessed as substantial or trivial; non-significant effects are unresolved or unclear.</a:t>
            </a:r>
          </a:p>
          <a:p>
            <a:pPr lvl="2"/>
            <a:r>
              <a:rPr lang="en-NZ" dirty="0" smtClean="0"/>
              <a:t>The ASA appears to have recommended this approach.</a:t>
            </a:r>
          </a:p>
          <a:p>
            <a:r>
              <a:rPr lang="en-NZ" dirty="0" smtClean="0"/>
              <a:t>There are two types of inferential error.</a:t>
            </a:r>
          </a:p>
          <a:p>
            <a:pPr lvl="1"/>
            <a:r>
              <a:rPr lang="en-NZ" b="1" dirty="0" smtClean="0"/>
              <a:t>Type I </a:t>
            </a:r>
            <a:r>
              <a:rPr lang="en-NZ" dirty="0" smtClean="0"/>
              <a:t>or false positive: a truly trivial effect is declared substantial.</a:t>
            </a:r>
          </a:p>
          <a:p>
            <a:pPr lvl="1"/>
            <a:r>
              <a:rPr lang="en-NZ" b="1" dirty="0" smtClean="0"/>
              <a:t>Type II</a:t>
            </a:r>
            <a:r>
              <a:rPr lang="en-NZ" dirty="0" smtClean="0"/>
              <a:t> or false negative: a truly substantial effect is declared either trivial or substantial of opposite sign.</a:t>
            </a:r>
          </a:p>
        </p:txBody>
      </p:sp>
    </p:spTree>
    <p:extLst>
      <p:ext uri="{BB962C8B-B14F-4D97-AF65-F5344CB8AC3E}">
        <p14:creationId xmlns:p14="http://schemas.microsoft.com/office/powerpoint/2010/main" val="19607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88641"/>
            <a:ext cx="8956040" cy="6480719"/>
          </a:xfrm>
        </p:spPr>
        <p:txBody>
          <a:bodyPr/>
          <a:lstStyle/>
          <a:p>
            <a:r>
              <a:rPr lang="en-NZ" dirty="0" smtClean="0"/>
              <a:t>There are three approaches to inference in MBI.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/>
              <a:t>non-clinical MBI</a:t>
            </a:r>
            <a:r>
              <a:rPr lang="en-US" dirty="0" smtClean="0"/>
              <a:t>, confidence limits are assessed for magnitude.  </a:t>
            </a:r>
            <a:r>
              <a:rPr lang="en-US" b="1" dirty="0"/>
              <a:t>U</a:t>
            </a:r>
            <a:r>
              <a:rPr lang="en-US" b="1" dirty="0" smtClean="0"/>
              <a:t>nclear</a:t>
            </a:r>
            <a:r>
              <a:rPr lang="en-US" dirty="0" smtClean="0"/>
              <a:t> effects have substantial negative and positive limits; all other effects are clear.</a:t>
            </a:r>
          </a:p>
          <a:p>
            <a:pPr lvl="1"/>
            <a:r>
              <a:rPr lang="en-US" dirty="0" smtClean="0"/>
              <a:t>In (conservative) </a:t>
            </a:r>
            <a:r>
              <a:rPr lang="en-US" b="1" dirty="0" smtClean="0"/>
              <a:t>clinical MBI</a:t>
            </a:r>
            <a:r>
              <a:rPr lang="en-US" dirty="0" smtClean="0"/>
              <a:t>, chances of benefit and harm are assessed.  </a:t>
            </a:r>
            <a:r>
              <a:rPr lang="en-NZ" b="1" dirty="0"/>
              <a:t>U</a:t>
            </a:r>
            <a:r>
              <a:rPr lang="en-NZ" b="1" dirty="0" smtClean="0"/>
              <a:t>nclear</a:t>
            </a:r>
            <a:r>
              <a:rPr lang="en-NZ" dirty="0" smtClean="0"/>
              <a:t> </a:t>
            </a:r>
            <a:r>
              <a:rPr lang="en-NZ" dirty="0"/>
              <a:t>effects have </a:t>
            </a:r>
            <a:r>
              <a:rPr lang="en-NZ" dirty="0" smtClean="0"/>
              <a:t>at least  possible </a:t>
            </a:r>
            <a:r>
              <a:rPr lang="en-NZ" dirty="0"/>
              <a:t>benefit </a:t>
            </a:r>
            <a:r>
              <a:rPr lang="en-NZ" dirty="0" smtClean="0"/>
              <a:t>but unacceptable </a:t>
            </a:r>
            <a:r>
              <a:rPr lang="en-NZ" dirty="0"/>
              <a:t>risk of harm; all other effects are </a:t>
            </a:r>
            <a:r>
              <a:rPr lang="en-NZ" dirty="0" smtClean="0"/>
              <a:t>clear.</a:t>
            </a:r>
          </a:p>
          <a:p>
            <a:pPr lvl="1"/>
            <a:r>
              <a:rPr lang="en-NZ" dirty="0" smtClean="0"/>
              <a:t>In </a:t>
            </a:r>
            <a:r>
              <a:rPr lang="en-NZ" b="1" dirty="0" smtClean="0"/>
              <a:t>odds-ratio MBI</a:t>
            </a:r>
            <a:r>
              <a:rPr lang="en-NZ" dirty="0" smtClean="0"/>
              <a:t>, unclear clinical effects </a:t>
            </a:r>
            <a:r>
              <a:rPr lang="en-NZ" dirty="0"/>
              <a:t>with </a:t>
            </a:r>
            <a:r>
              <a:rPr lang="en-NZ" dirty="0" smtClean="0"/>
              <a:t>high </a:t>
            </a:r>
            <a:r>
              <a:rPr lang="en-NZ" dirty="0"/>
              <a:t>odds of benefit relative to odds of harm </a:t>
            </a:r>
            <a:r>
              <a:rPr lang="en-NZ" dirty="0" smtClean="0"/>
              <a:t>(&gt;66) are </a:t>
            </a:r>
            <a:r>
              <a:rPr lang="en-NZ" dirty="0"/>
              <a:t>deemed beneficial</a:t>
            </a:r>
            <a:r>
              <a:rPr lang="en-NZ" dirty="0" smtClean="0"/>
              <a:t>.</a:t>
            </a:r>
          </a:p>
          <a:p>
            <a:r>
              <a:rPr lang="en-US" dirty="0"/>
              <a:t>Inferential errors in non-clinical MBI…</a:t>
            </a:r>
          </a:p>
          <a:p>
            <a:pPr lvl="1"/>
            <a:r>
              <a:rPr lang="en-US" dirty="0"/>
              <a:t>A</a:t>
            </a:r>
            <a:r>
              <a:rPr lang="en-US" b="1" dirty="0"/>
              <a:t> Type-I</a:t>
            </a:r>
            <a:r>
              <a:rPr lang="en-US" dirty="0"/>
              <a:t> error occurs if the confidence interval does not include trivial values. “The effect couldn’t be trivial, but actually it </a:t>
            </a:r>
            <a:r>
              <a:rPr lang="en-US" i="1" dirty="0"/>
              <a:t>is</a:t>
            </a:r>
            <a:r>
              <a:rPr lang="en-US" dirty="0"/>
              <a:t> trivial.”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Type-II </a:t>
            </a:r>
            <a:r>
              <a:rPr lang="en-US" dirty="0"/>
              <a:t>error occurs if the confidence interval does not include substantial values of the same sign as the true value. “The effect couldn’t be substantially positive, but actually it </a:t>
            </a:r>
            <a:r>
              <a:rPr lang="en-US" i="1" dirty="0"/>
              <a:t>is</a:t>
            </a:r>
            <a:r>
              <a:rPr lang="en-US" dirty="0"/>
              <a:t> positive</a:t>
            </a:r>
            <a:r>
              <a:rPr lang="en-US" dirty="0" smtClean="0"/>
              <a:t>.”</a:t>
            </a:r>
          </a:p>
          <a:p>
            <a:r>
              <a:rPr lang="en-US" dirty="0"/>
              <a:t>Inferential errors in </a:t>
            </a:r>
            <a:r>
              <a:rPr lang="en-US" dirty="0" smtClean="0"/>
              <a:t>clinical </a:t>
            </a:r>
            <a:r>
              <a:rPr lang="en-US" dirty="0"/>
              <a:t>MBI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44624"/>
            <a:ext cx="8956040" cy="6696744"/>
          </a:xfrm>
        </p:spPr>
        <p:txBody>
          <a:bodyPr/>
          <a:lstStyle/>
          <a:p>
            <a:r>
              <a:rPr lang="en-US" dirty="0" smtClean="0"/>
              <a:t>Inferential errors in clinical MBI…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Type-I </a:t>
            </a:r>
            <a:r>
              <a:rPr lang="en-US" dirty="0" smtClean="0"/>
              <a:t>error occurs if a trivial true effect is declared at least possibly beneficial. “The treatment could be beneficial, but actually it</a:t>
            </a:r>
            <a:r>
              <a:rPr lang="en-US" i="1" dirty="0" smtClean="0"/>
              <a:t> isn’t</a:t>
            </a:r>
            <a:r>
              <a:rPr lang="en-US" dirty="0" smtClean="0"/>
              <a:t> beneficial.”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Type-II</a:t>
            </a:r>
            <a:r>
              <a:rPr lang="en-US" dirty="0" smtClean="0"/>
              <a:t> error occurs if a beneficial true effect is declared unlikely to be beneficial or a harmful true effect is declared most unlikely to be harmful. “The treatment is unlikely to be beneficial, but actually it </a:t>
            </a:r>
            <a:r>
              <a:rPr lang="en-US" i="1" dirty="0" smtClean="0"/>
              <a:t>is</a:t>
            </a:r>
            <a:r>
              <a:rPr lang="en-US" dirty="0" smtClean="0"/>
              <a:t> beneficial.” “The treatment couldn’t be harmful, but actually it </a:t>
            </a:r>
            <a:r>
              <a:rPr lang="en-US" i="1" dirty="0" smtClean="0"/>
              <a:t>is</a:t>
            </a:r>
            <a:r>
              <a:rPr lang="en-US" dirty="0" smtClean="0"/>
              <a:t> harmful.”</a:t>
            </a:r>
          </a:p>
          <a:p>
            <a:pPr lvl="1"/>
            <a:endParaRPr lang="en-US" sz="1600" dirty="0"/>
          </a:p>
          <a:p>
            <a:r>
              <a:rPr lang="en-US" dirty="0" smtClean="0"/>
              <a:t>We investigated error rates, decision/publication rates, and publication bias (mean values of decisive/publishable outcomes) in simulations of randomized controlled trials.</a:t>
            </a:r>
          </a:p>
          <a:p>
            <a:pPr lvl="1"/>
            <a:r>
              <a:rPr lang="en-US" dirty="0" smtClean="0"/>
              <a:t>500,000 trials for each of…</a:t>
            </a:r>
          </a:p>
          <a:p>
            <a:pPr lvl="1"/>
            <a:r>
              <a:rPr lang="en-US" dirty="0" smtClean="0"/>
              <a:t>three sample sizes (10+10, 50+50, 144+144) for each of…</a:t>
            </a:r>
          </a:p>
          <a:p>
            <a:pPr lvl="1"/>
            <a:r>
              <a:rPr lang="en-US" dirty="0" smtClean="0"/>
              <a:t>15 true magnitudes (moderate negative/harmful through moderate positive/beneficial).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4022725"/>
          </a:xfrm>
        </p:spPr>
        <p:txBody>
          <a:bodyPr/>
          <a:lstStyle/>
          <a:p>
            <a:pPr marL="317500" lvl="1" indent="0">
              <a:buNone/>
            </a:pPr>
            <a:r>
              <a:rPr lang="en-US" sz="2400" dirty="0" smtClean="0"/>
              <a:t>Inferential error rates: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360430" y="1600756"/>
            <a:ext cx="816560" cy="202336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66830" y="1600756"/>
            <a:ext cx="816560" cy="2023368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47094" y="1600756"/>
            <a:ext cx="816560" cy="2023368"/>
          </a:xfrm>
          <a:prstGeom prst="rect">
            <a:avLst/>
          </a:prstGeom>
          <a:solidFill>
            <a:srgbClr val="E1B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81494" y="1600384"/>
            <a:ext cx="816560" cy="202336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87894" y="1600860"/>
            <a:ext cx="816560" cy="2023368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68158" y="1600860"/>
            <a:ext cx="816560" cy="2023368"/>
          </a:xfrm>
          <a:prstGeom prst="rect">
            <a:avLst/>
          </a:prstGeom>
          <a:solidFill>
            <a:srgbClr val="E1B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1266" y="1607796"/>
            <a:ext cx="816560" cy="202336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15286" y="1607796"/>
            <a:ext cx="816560" cy="2023368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7930" y="1607796"/>
            <a:ext cx="816560" cy="2023368"/>
          </a:xfrm>
          <a:prstGeom prst="rect">
            <a:avLst/>
          </a:prstGeom>
          <a:solidFill>
            <a:srgbClr val="E1B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4840" y="3901004"/>
            <a:ext cx="2339350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AU" sz="1200" b="1" dirty="0" smtClean="0">
                <a:latin typeface="Arial Narrow" panose="020B0606020202030204" pitchFamily="34" charset="0"/>
              </a:rPr>
              <a:t>Standardized magnitude of true effect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570712"/>
              </p:ext>
            </p:extLst>
          </p:nvPr>
        </p:nvGraphicFramePr>
        <p:xfrm>
          <a:off x="5776802" y="1192868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3607077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41066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13730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65352" y="1412179"/>
            <a:ext cx="4168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</a:t>
            </a:r>
            <a:endParaRPr lang="en-US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05143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9132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335761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69750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150034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01656" y="1412179"/>
            <a:ext cx="4168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941447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75436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855533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9522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AU" sz="1200" dirty="0" smtClean="0">
                <a:latin typeface="Arial Narrow" panose="020B0606020202030204" pitchFamily="34" charset="0"/>
              </a:rPr>
              <a:t>Type II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662186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13808" y="1412179"/>
            <a:ext cx="4168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53599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87588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99065"/>
              </p:ext>
            </p:extLst>
          </p:nvPr>
        </p:nvGraphicFramePr>
        <p:xfrm>
          <a:off x="3050025" y="1190289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432761"/>
              </p:ext>
            </p:extLst>
          </p:nvPr>
        </p:nvGraphicFramePr>
        <p:xfrm>
          <a:off x="855533" y="4085828"/>
          <a:ext cx="7376160" cy="49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948613" y="4218211"/>
            <a:ext cx="127723" cy="200055"/>
          </a:xfrm>
          <a:prstGeom prst="rect">
            <a:avLst/>
          </a:prstGeom>
          <a:solidFill>
            <a:schemeClr val="bg1"/>
          </a:solidFill>
        </p:spPr>
        <p:txBody>
          <a:bodyPr wrap="none" lIns="18000" tIns="0" rIns="18000" bIns="0" rtlCol="0">
            <a:spAutoFit/>
          </a:bodyPr>
          <a:lstStyle/>
          <a:p>
            <a:pPr algn="ctr"/>
            <a:r>
              <a:rPr lang="en-AU" sz="1300" dirty="0" smtClean="0"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endParaRPr lang="en-US" sz="1300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266577"/>
              </p:ext>
            </p:extLst>
          </p:nvPr>
        </p:nvGraphicFramePr>
        <p:xfrm>
          <a:off x="251520" y="1197660"/>
          <a:ext cx="31352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995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4022725"/>
          </a:xfrm>
        </p:spPr>
        <p:txBody>
          <a:bodyPr/>
          <a:lstStyle/>
          <a:p>
            <a:pPr marL="317500" lvl="1" indent="0">
              <a:buNone/>
            </a:pPr>
            <a:r>
              <a:rPr lang="en-US" sz="2400" dirty="0" smtClean="0"/>
              <a:t>Rates of decisive effects: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850372" y="1534925"/>
            <a:ext cx="2426920" cy="2032512"/>
            <a:chOff x="3735337" y="1036320"/>
            <a:chExt cx="2426920" cy="2032512"/>
          </a:xfrm>
        </p:grpSpPr>
        <p:sp>
          <p:nvSpPr>
            <p:cNvPr id="38" name="Rectangle 37"/>
            <p:cNvSpPr/>
            <p:nvPr/>
          </p:nvSpPr>
          <p:spPr>
            <a:xfrm>
              <a:off x="4544030" y="1036320"/>
              <a:ext cx="810554" cy="203251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53027" y="1036320"/>
              <a:ext cx="809230" cy="203251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35337" y="1036489"/>
              <a:ext cx="808693" cy="2032343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186060"/>
              </p:ext>
            </p:extLst>
          </p:nvPr>
        </p:nvGraphicFramePr>
        <p:xfrm>
          <a:off x="221381" y="1124908"/>
          <a:ext cx="320457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3575830" y="1534925"/>
            <a:ext cx="2426920" cy="2032512"/>
            <a:chOff x="3735337" y="1036320"/>
            <a:chExt cx="2426920" cy="2032512"/>
          </a:xfrm>
        </p:grpSpPr>
        <p:sp>
          <p:nvSpPr>
            <p:cNvPr id="43" name="Rectangle 42"/>
            <p:cNvSpPr/>
            <p:nvPr/>
          </p:nvSpPr>
          <p:spPr>
            <a:xfrm>
              <a:off x="4544030" y="1036320"/>
              <a:ext cx="810554" cy="203251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53027" y="1036320"/>
              <a:ext cx="809230" cy="203251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35337" y="1036489"/>
              <a:ext cx="808693" cy="2032343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314442" y="1534925"/>
            <a:ext cx="2426920" cy="2032512"/>
            <a:chOff x="3735337" y="1036320"/>
            <a:chExt cx="2426920" cy="2032512"/>
          </a:xfrm>
        </p:grpSpPr>
        <p:sp>
          <p:nvSpPr>
            <p:cNvPr id="47" name="Rectangle 46"/>
            <p:cNvSpPr/>
            <p:nvPr/>
          </p:nvSpPr>
          <p:spPr>
            <a:xfrm>
              <a:off x="4544030" y="1036320"/>
              <a:ext cx="810554" cy="203251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353027" y="1036320"/>
              <a:ext cx="809230" cy="203251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35337" y="1036489"/>
              <a:ext cx="808693" cy="2032343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0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927198"/>
              </p:ext>
            </p:extLst>
          </p:nvPr>
        </p:nvGraphicFramePr>
        <p:xfrm>
          <a:off x="3075000" y="1124744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1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494059"/>
              </p:ext>
            </p:extLst>
          </p:nvPr>
        </p:nvGraphicFramePr>
        <p:xfrm>
          <a:off x="5803684" y="1124908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0" y="3638550"/>
            <a:ext cx="8191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0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4022725"/>
          </a:xfrm>
        </p:spPr>
        <p:txBody>
          <a:bodyPr/>
          <a:lstStyle/>
          <a:p>
            <a:pPr marL="317500" lvl="1" indent="0">
              <a:buNone/>
            </a:pPr>
            <a:r>
              <a:rPr lang="en-US" sz="2400" dirty="0" smtClean="0"/>
              <a:t>Publication bias: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3554525" y="1575617"/>
            <a:ext cx="2426920" cy="2032512"/>
            <a:chOff x="992936" y="1046480"/>
            <a:chExt cx="2420040" cy="2023368"/>
          </a:xfrm>
        </p:grpSpPr>
        <p:sp>
          <p:nvSpPr>
            <p:cNvPr id="38" name="Rectangle 37"/>
            <p:cNvSpPr/>
            <p:nvPr/>
          </p:nvSpPr>
          <p:spPr>
            <a:xfrm>
              <a:off x="1799336" y="1046480"/>
              <a:ext cx="808256" cy="202336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06040" y="1046480"/>
              <a:ext cx="806936" cy="2023368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92936" y="1046648"/>
              <a:ext cx="806400" cy="202320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1799336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605432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532768"/>
              </p:ext>
            </p:extLst>
          </p:nvPr>
        </p:nvGraphicFramePr>
        <p:xfrm>
          <a:off x="3065681" y="1173409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838005" y="1575617"/>
            <a:ext cx="2426920" cy="2032512"/>
            <a:chOff x="992936" y="1046480"/>
            <a:chExt cx="2420040" cy="2023368"/>
          </a:xfrm>
        </p:grpSpPr>
        <p:sp>
          <p:nvSpPr>
            <p:cNvPr id="45" name="Rectangle 44"/>
            <p:cNvSpPr/>
            <p:nvPr/>
          </p:nvSpPr>
          <p:spPr>
            <a:xfrm>
              <a:off x="1799336" y="1046480"/>
              <a:ext cx="808256" cy="202336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06040" y="1046480"/>
              <a:ext cx="806936" cy="2023368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92936" y="1046648"/>
              <a:ext cx="806400" cy="202320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1799336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605432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0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228604"/>
              </p:ext>
            </p:extLst>
          </p:nvPr>
        </p:nvGraphicFramePr>
        <p:xfrm>
          <a:off x="234581" y="1174337"/>
          <a:ext cx="31783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6300455" y="1575617"/>
            <a:ext cx="2426920" cy="2032512"/>
            <a:chOff x="992936" y="1046480"/>
            <a:chExt cx="2420040" cy="2023368"/>
          </a:xfrm>
        </p:grpSpPr>
        <p:sp>
          <p:nvSpPr>
            <p:cNvPr id="52" name="Rectangle 51"/>
            <p:cNvSpPr/>
            <p:nvPr/>
          </p:nvSpPr>
          <p:spPr>
            <a:xfrm>
              <a:off x="1799336" y="1046480"/>
              <a:ext cx="808256" cy="202336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06040" y="1046480"/>
              <a:ext cx="806936" cy="2023368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92936" y="1046648"/>
              <a:ext cx="806400" cy="202320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1799336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605432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" name="Char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355598"/>
              </p:ext>
            </p:extLst>
          </p:nvPr>
        </p:nvGraphicFramePr>
        <p:xfrm>
          <a:off x="5803110" y="1175061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453366" y="3881693"/>
            <a:ext cx="2573285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AU" sz="1200" b="1" dirty="0" smtClean="0">
                <a:latin typeface="Arial Narrow" panose="020B0606020202030204" pitchFamily="34" charset="0"/>
              </a:rPr>
              <a:t>Standardized magnitude of true effect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9" name="Char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788271"/>
              </p:ext>
            </p:extLst>
          </p:nvPr>
        </p:nvGraphicFramePr>
        <p:xfrm>
          <a:off x="899421" y="4085828"/>
          <a:ext cx="7376160" cy="49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984881" y="4218211"/>
            <a:ext cx="127723" cy="200055"/>
          </a:xfrm>
          <a:prstGeom prst="rect">
            <a:avLst/>
          </a:prstGeom>
          <a:solidFill>
            <a:schemeClr val="bg1"/>
          </a:solidFill>
        </p:spPr>
        <p:txBody>
          <a:bodyPr wrap="none" lIns="18000" tIns="0" rIns="18000" bIns="0" rtlCol="0">
            <a:spAutoFit/>
          </a:bodyPr>
          <a:lstStyle/>
          <a:p>
            <a:pPr algn="ctr"/>
            <a:r>
              <a:rPr lang="en-AU" sz="1300" dirty="0" smtClean="0"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endParaRPr lang="en-US" sz="1300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1268761"/>
            <a:ext cx="7017948" cy="21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135550"/>
              </p:ext>
            </p:extLst>
          </p:nvPr>
        </p:nvGraphicFramePr>
        <p:xfrm>
          <a:off x="323529" y="3573016"/>
          <a:ext cx="8549051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5850409" imgH="1280344" progId="Word.Document.12">
                  <p:embed/>
                </p:oleObj>
              </mc:Choice>
              <mc:Fallback>
                <p:oleObj name="Document" r:id="rId4" imgW="5850409" imgH="1280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9" y="3573016"/>
                        <a:ext cx="8549051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596653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Strengths and Weaknesses of NHST and MBI</a:t>
            </a:r>
          </a:p>
          <a:p>
            <a:pPr marL="0" indent="0">
              <a:buNone/>
            </a:pPr>
            <a:r>
              <a:rPr lang="en-US" sz="2600" b="1" dirty="0" smtClean="0"/>
              <a:t>Conventional NHST</a:t>
            </a:r>
            <a:r>
              <a:rPr lang="en-US" sz="2600" dirty="0" smtClean="0"/>
              <a:t> (significant = substantial, non-sig = trivial)</a:t>
            </a:r>
          </a:p>
          <a:p>
            <a:r>
              <a:rPr lang="en-US" sz="2600" dirty="0" smtClean="0"/>
              <a:t>Strength</a:t>
            </a:r>
          </a:p>
          <a:p>
            <a:pPr lvl="1"/>
            <a:r>
              <a:rPr lang="en-US" sz="2400" dirty="0" smtClean="0"/>
              <a:t>Requires consideration only of the P value.</a:t>
            </a:r>
          </a:p>
          <a:p>
            <a:r>
              <a:rPr lang="en-US" sz="2600" dirty="0"/>
              <a:t>Weaknesses</a:t>
            </a:r>
          </a:p>
          <a:p>
            <a:pPr lvl="1"/>
            <a:r>
              <a:rPr lang="en-US" sz="2400" dirty="0"/>
              <a:t>High Type-I </a:t>
            </a:r>
            <a:r>
              <a:rPr lang="en-US" sz="2400" dirty="0" smtClean="0"/>
              <a:t>rate with </a:t>
            </a:r>
            <a:r>
              <a:rPr lang="en-US" sz="2400" dirty="0"/>
              <a:t>large samples.</a:t>
            </a:r>
          </a:p>
          <a:p>
            <a:pPr lvl="1"/>
            <a:r>
              <a:rPr lang="en-US" sz="2400" dirty="0"/>
              <a:t>High Type-II </a:t>
            </a:r>
            <a:r>
              <a:rPr lang="en-US" sz="2400" dirty="0" smtClean="0"/>
              <a:t>rate with </a:t>
            </a:r>
            <a:r>
              <a:rPr lang="en-US" sz="2400" dirty="0"/>
              <a:t>small samples</a:t>
            </a:r>
          </a:p>
          <a:p>
            <a:pPr lvl="1"/>
            <a:r>
              <a:rPr lang="en-US" sz="2400" dirty="0"/>
              <a:t>Low publication rate and substantial publication bias with small samples</a:t>
            </a:r>
          </a:p>
          <a:p>
            <a:pPr marL="0" indent="0">
              <a:buNone/>
            </a:pPr>
            <a:r>
              <a:rPr lang="en-US" sz="2600" b="1" dirty="0"/>
              <a:t>Conservative NHST</a:t>
            </a:r>
            <a:r>
              <a:rPr lang="en-US" sz="2600" dirty="0"/>
              <a:t> (interpret magnitude of significant effects)</a:t>
            </a:r>
          </a:p>
          <a:p>
            <a:r>
              <a:rPr lang="en-US" sz="2600" dirty="0"/>
              <a:t>Strength</a:t>
            </a:r>
          </a:p>
          <a:p>
            <a:pPr lvl="1"/>
            <a:r>
              <a:rPr lang="en-US" sz="2400" dirty="0"/>
              <a:t>Adds magnitude to </a:t>
            </a:r>
            <a:r>
              <a:rPr lang="en-US" sz="2400" dirty="0" smtClean="0"/>
              <a:t>NHST</a:t>
            </a:r>
            <a:endParaRPr lang="en-US" sz="2400" dirty="0"/>
          </a:p>
          <a:p>
            <a:r>
              <a:rPr lang="en-US" sz="2600" dirty="0" smtClean="0"/>
              <a:t>Weaknesses</a:t>
            </a:r>
          </a:p>
          <a:p>
            <a:pPr lvl="1"/>
            <a:r>
              <a:rPr lang="en-US" sz="2400" dirty="0"/>
              <a:t>With large samples, high Type-I </a:t>
            </a:r>
            <a:r>
              <a:rPr lang="en-US" sz="2400" dirty="0" smtClean="0"/>
              <a:t>rate for </a:t>
            </a:r>
            <a:r>
              <a:rPr lang="en-US" sz="2400" dirty="0"/>
              <a:t>marginally trivial true effects and high Type-II </a:t>
            </a:r>
            <a:r>
              <a:rPr lang="en-US" sz="2400" dirty="0" smtClean="0"/>
              <a:t>rate for </a:t>
            </a:r>
            <a:r>
              <a:rPr lang="en-US" sz="2400" dirty="0"/>
              <a:t>marginally small </a:t>
            </a:r>
            <a:r>
              <a:rPr lang="en-US" sz="2400" dirty="0" smtClean="0"/>
              <a:t>effects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Low publication rate and substantial publication bias with small </a:t>
            </a:r>
            <a:r>
              <a:rPr lang="en-US" sz="2400" dirty="0" smtClean="0">
                <a:solidFill>
                  <a:srgbClr val="000000"/>
                </a:solidFill>
              </a:rPr>
              <a:t>samples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573094"/>
              </p:ext>
            </p:extLst>
          </p:nvPr>
        </p:nvGraphicFramePr>
        <p:xfrm>
          <a:off x="323529" y="3573016"/>
          <a:ext cx="8549051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" r:id="rId4" imgW="5850409" imgH="1280344" progId="Word.Document.12">
                  <p:embed/>
                </p:oleObj>
              </mc:Choice>
              <mc:Fallback>
                <p:oleObj name="Document" r:id="rId4" imgW="5850409" imgH="1280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9" y="3573016"/>
                        <a:ext cx="8549051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264695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Non-clinical MBI</a:t>
            </a:r>
            <a:r>
              <a:rPr lang="en-US" sz="2600" dirty="0" smtClean="0"/>
              <a:t> (unclear = could be substantially positive and negative)</a:t>
            </a:r>
          </a:p>
          <a:p>
            <a:r>
              <a:rPr lang="en-US" sz="2600" dirty="0" smtClean="0"/>
              <a:t>Strengths</a:t>
            </a:r>
          </a:p>
          <a:p>
            <a:pPr lvl="1"/>
            <a:r>
              <a:rPr lang="en-NZ" sz="2400" dirty="0"/>
              <a:t>Explicit </a:t>
            </a:r>
            <a:r>
              <a:rPr lang="en-NZ" sz="2400" dirty="0" smtClean="0"/>
              <a:t>uncertainty reduces misinter­pretation</a:t>
            </a:r>
            <a:endParaRPr lang="en-NZ" sz="2400" dirty="0"/>
          </a:p>
          <a:p>
            <a:pPr lvl="1"/>
            <a:r>
              <a:rPr lang="en-NZ" sz="2400" dirty="0" smtClean="0"/>
              <a:t>Lowest </a:t>
            </a:r>
            <a:r>
              <a:rPr lang="en-NZ" sz="2400" dirty="0"/>
              <a:t>Type-I </a:t>
            </a:r>
            <a:r>
              <a:rPr lang="en-NZ" sz="2400" dirty="0" smtClean="0"/>
              <a:t>rate and low Type-II rate</a:t>
            </a:r>
          </a:p>
          <a:p>
            <a:pPr lvl="1"/>
            <a:r>
              <a:rPr lang="en-NZ" sz="2400" dirty="0" smtClean="0"/>
              <a:t>High publication rate and trivial </a:t>
            </a:r>
            <a:r>
              <a:rPr lang="en-NZ" sz="2400" dirty="0"/>
              <a:t>publication </a:t>
            </a:r>
            <a:r>
              <a:rPr lang="en-NZ" sz="2400" dirty="0" smtClean="0"/>
              <a:t>bias</a:t>
            </a:r>
            <a:r>
              <a:rPr lang="en-NZ" sz="2400" dirty="0"/>
              <a:t> </a:t>
            </a:r>
            <a:r>
              <a:rPr lang="en-NZ" sz="2400" dirty="0" smtClean="0"/>
              <a:t>with small samples</a:t>
            </a:r>
          </a:p>
          <a:p>
            <a:pPr marL="342900" lvl="1" indent="-342900">
              <a:buClr>
                <a:srgbClr val="FF0066"/>
              </a:buClr>
            </a:pPr>
            <a:r>
              <a:rPr lang="en-US" dirty="0" smtClean="0">
                <a:ea typeface="+mn-ea"/>
                <a:cs typeface="+mn-cs"/>
              </a:rPr>
              <a:t>Weakness</a:t>
            </a:r>
            <a:endParaRPr lang="en-US" dirty="0">
              <a:ea typeface="+mn-ea"/>
              <a:cs typeface="+mn-cs"/>
            </a:endParaRPr>
          </a:p>
          <a:p>
            <a:pPr lvl="1"/>
            <a:r>
              <a:rPr lang="en-US" sz="2400" dirty="0" smtClean="0"/>
              <a:t>Unacceptable to some reviewers</a:t>
            </a:r>
            <a:endParaRPr lang="en-US" sz="2400" dirty="0"/>
          </a:p>
          <a:p>
            <a:pPr marL="0" indent="0">
              <a:buNone/>
            </a:pPr>
            <a:r>
              <a:rPr lang="en-US" sz="2600" b="1" dirty="0" smtClean="0"/>
              <a:t>Clinical MBI</a:t>
            </a:r>
            <a:r>
              <a:rPr lang="en-US" sz="2600" dirty="0" smtClean="0"/>
              <a:t> (unclear = possible benefit but unacceptable risk of harm)</a:t>
            </a:r>
            <a:endParaRPr lang="en-US" sz="2600" dirty="0"/>
          </a:p>
          <a:p>
            <a:r>
              <a:rPr lang="en-US" sz="2600" dirty="0" smtClean="0"/>
              <a:t>Strengths</a:t>
            </a:r>
            <a:endParaRPr lang="en-US" sz="2600" dirty="0"/>
          </a:p>
          <a:p>
            <a:pPr lvl="1"/>
            <a:r>
              <a:rPr lang="en-NZ" sz="2400" dirty="0"/>
              <a:t>Explicit assessment of probability of benefit and </a:t>
            </a:r>
            <a:r>
              <a:rPr lang="en-NZ" sz="2400" dirty="0" smtClean="0"/>
              <a:t>harm </a:t>
            </a:r>
            <a:r>
              <a:rPr lang="en-NZ" sz="2400" dirty="0"/>
              <a:t>best for clinical or practical </a:t>
            </a:r>
            <a:r>
              <a:rPr lang="en-NZ" sz="2400" dirty="0" smtClean="0"/>
              <a:t>settings</a:t>
            </a:r>
          </a:p>
          <a:p>
            <a:pPr lvl="1"/>
            <a:r>
              <a:rPr lang="en-NZ" sz="2400" dirty="0"/>
              <a:t>High publication rate and trivial publication bias with small samples</a:t>
            </a:r>
            <a:endParaRPr lang="en-US" sz="2400" dirty="0" smtClean="0"/>
          </a:p>
          <a:p>
            <a:r>
              <a:rPr lang="en-US" sz="2600" dirty="0" smtClean="0"/>
              <a:t>Weaknesses</a:t>
            </a:r>
          </a:p>
          <a:p>
            <a:pPr lvl="1"/>
            <a:r>
              <a:rPr lang="en-US" sz="2400" dirty="0" smtClean="0"/>
              <a:t>Unacceptable </a:t>
            </a:r>
            <a:r>
              <a:rPr lang="en-US" sz="2400" dirty="0"/>
              <a:t>to some reviewers</a:t>
            </a:r>
          </a:p>
          <a:p>
            <a:pPr lvl="1"/>
            <a:r>
              <a:rPr lang="en-NZ" sz="2400" dirty="0"/>
              <a:t>H</a:t>
            </a:r>
            <a:r>
              <a:rPr lang="en-NZ" sz="2400" dirty="0" smtClean="0"/>
              <a:t>igh </a:t>
            </a:r>
            <a:r>
              <a:rPr lang="en-NZ" sz="2400" dirty="0"/>
              <a:t>Type-I </a:t>
            </a:r>
            <a:r>
              <a:rPr lang="en-NZ" sz="2400" dirty="0" smtClean="0"/>
              <a:t>rate for </a:t>
            </a:r>
            <a:r>
              <a:rPr lang="en-NZ" sz="2400" dirty="0"/>
              <a:t>null to marginally trivial-beneficial effects with moderate-large </a:t>
            </a:r>
            <a:r>
              <a:rPr lang="en-NZ" sz="2400" dirty="0" smtClean="0"/>
              <a:t>samples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2"/>
          <p:cNvSpPr txBox="1">
            <a:spLocks noChangeArrowheads="1"/>
          </p:cNvSpPr>
          <p:nvPr/>
        </p:nvSpPr>
        <p:spPr bwMode="auto">
          <a:xfrm>
            <a:off x="106363" y="58738"/>
            <a:ext cx="8963025" cy="1425575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36000"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GB" sz="3600" b="1" dirty="0">
                <a:latin typeface="Arial Narrow" pitchFamily="34" charset="0"/>
              </a:rPr>
              <a:t>Statistical Analysis and Data Interpretation</a:t>
            </a:r>
            <a:br>
              <a:rPr lang="en-GB" sz="3600" b="1" dirty="0">
                <a:latin typeface="Arial Narrow" pitchFamily="34" charset="0"/>
              </a:rPr>
            </a:br>
            <a:r>
              <a:rPr lang="en-GB" sz="2800" dirty="0">
                <a:latin typeface="Arial Narrow" pitchFamily="34" charset="0"/>
              </a:rPr>
              <a:t>What is significant for the athlete, the statistician and team doctor?</a:t>
            </a:r>
            <a:endParaRPr lang="en-US" sz="2800" i="1" dirty="0"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62050" y="623888"/>
            <a:ext cx="1479550" cy="625475"/>
            <a:chOff x="1162050" y="623888"/>
            <a:chExt cx="1479550" cy="625475"/>
          </a:xfrm>
        </p:grpSpPr>
        <p:sp>
          <p:nvSpPr>
            <p:cNvPr id="3075" name="TextBox 5"/>
            <p:cNvSpPr txBox="1">
              <a:spLocks noChangeArrowheads="1"/>
            </p:cNvSpPr>
            <p:nvPr/>
          </p:nvSpPr>
          <p:spPr bwMode="auto">
            <a:xfrm>
              <a:off x="1162050" y="623888"/>
              <a:ext cx="1479550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500" b="1">
                  <a:solidFill>
                    <a:srgbClr val="FF0066"/>
                  </a:solidFill>
                  <a:latin typeface="Comic Sans MS" pitchFamily="66" charset="0"/>
                </a:rPr>
                <a:t>important</a:t>
              </a:r>
            </a:p>
          </p:txBody>
        </p:sp>
        <p:sp>
          <p:nvSpPr>
            <p:cNvPr id="3076" name="Freeform 6"/>
            <p:cNvSpPr>
              <a:spLocks/>
            </p:cNvSpPr>
            <p:nvPr/>
          </p:nvSpPr>
          <p:spPr bwMode="auto">
            <a:xfrm>
              <a:off x="1295400" y="1127125"/>
              <a:ext cx="1228725" cy="122238"/>
            </a:xfrm>
            <a:custGeom>
              <a:avLst/>
              <a:gdLst>
                <a:gd name="T0" fmla="*/ 0 w 1229360"/>
                <a:gd name="T1" fmla="*/ 121920 h 121920"/>
                <a:gd name="T2" fmla="*/ 619760 w 1229360"/>
                <a:gd name="T3" fmla="*/ 20320 h 121920"/>
                <a:gd name="T4" fmla="*/ 1229360 w 1229360"/>
                <a:gd name="T5" fmla="*/ 0 h 1219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29360" h="121920">
                  <a:moveTo>
                    <a:pt x="0" y="121920"/>
                  </a:moveTo>
                  <a:cubicBezTo>
                    <a:pt x="169333" y="50800"/>
                    <a:pt x="414867" y="40640"/>
                    <a:pt x="619760" y="20320"/>
                  </a:cubicBezTo>
                  <a:cubicBezTo>
                    <a:pt x="824653" y="0"/>
                    <a:pt x="999066" y="10160"/>
                    <a:pt x="1229360" y="0"/>
                  </a:cubicBezTo>
                </a:path>
              </a:pathLst>
            </a:custGeom>
            <a:noFill/>
            <a:ln w="38100" cap="flat" cmpd="sng" algn="ctr">
              <a:solidFill>
                <a:srgbClr val="FF0066">
                  <a:alpha val="6196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" y="1412776"/>
            <a:ext cx="8970328" cy="648072"/>
          </a:xfrm>
        </p:spPr>
        <p:txBody>
          <a:bodyPr tIns="72000" anchor="t"/>
          <a:lstStyle/>
          <a:p>
            <a:r>
              <a:rPr lang="en-US" dirty="0" smtClean="0"/>
              <a:t>Will Hopkins  </a:t>
            </a:r>
            <a:r>
              <a:rPr lang="en-US" b="0" dirty="0" smtClean="0"/>
              <a:t>will@clear.net.nz  sportsci.org/will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" y="2040716"/>
            <a:ext cx="8964613" cy="47498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4000"/>
              </a:lnSpc>
              <a:buFont typeface="Symbol" pitchFamily="18" charset="2"/>
              <a:buNone/>
            </a:pPr>
            <a:r>
              <a:rPr lang="en-US" b="1" dirty="0" smtClean="0"/>
              <a:t>What is a Statistic?</a:t>
            </a:r>
          </a:p>
          <a:p>
            <a:pPr eaLnBrk="1" hangingPunct="1">
              <a:lnSpc>
                <a:spcPct val="94000"/>
              </a:lnSpc>
            </a:pPr>
            <a:r>
              <a:rPr lang="en-US" dirty="0" smtClean="0"/>
              <a:t>Simple, effect, and inferential statistics.</a:t>
            </a:r>
          </a:p>
          <a:p>
            <a:pPr eaLnBrk="1" hangingPunct="1">
              <a:lnSpc>
                <a:spcPct val="94000"/>
              </a:lnSpc>
              <a:buFont typeface="Symbol" pitchFamily="18" charset="2"/>
              <a:buNone/>
            </a:pPr>
            <a:r>
              <a:rPr lang="en-US" b="1" dirty="0" smtClean="0"/>
              <a:t>Making Clinical and Non-clinical Inferences</a:t>
            </a:r>
          </a:p>
          <a:p>
            <a:pPr eaLnBrk="1" hangingPunct="1">
              <a:lnSpc>
                <a:spcPct val="94000"/>
              </a:lnSpc>
            </a:pPr>
            <a:r>
              <a:rPr lang="en-US" dirty="0" smtClean="0"/>
              <a:t>Sampling variation; true effects; confidence limits; null-hypothesis significance test; magnitude-based inference; individual differences and responses.</a:t>
            </a:r>
          </a:p>
          <a:p>
            <a:pPr eaLnBrk="1" hangingPunct="1">
              <a:lnSpc>
                <a:spcPct val="94000"/>
              </a:lnSpc>
              <a:buFont typeface="Symbol" pitchFamily="18" charset="2"/>
              <a:buNone/>
            </a:pPr>
            <a:r>
              <a:rPr lang="en-US" b="1" dirty="0" smtClean="0"/>
              <a:t>Clinically Important Effects</a:t>
            </a:r>
          </a:p>
          <a:p>
            <a:pPr eaLnBrk="1" hangingPunct="1">
              <a:lnSpc>
                <a:spcPct val="94000"/>
              </a:lnSpc>
            </a:pPr>
            <a:r>
              <a:rPr lang="en-US" dirty="0" smtClean="0"/>
              <a:t>For differences and changes in means; correlations; slopes or gradients; ratios of proportions, risks, odds, hazards, counts.</a:t>
            </a:r>
          </a:p>
          <a:p>
            <a:pPr eaLnBrk="1" hangingPunct="1">
              <a:lnSpc>
                <a:spcPct val="94000"/>
              </a:lnSpc>
              <a:buFont typeface="Symbol" pitchFamily="18" charset="2"/>
              <a:buNone/>
            </a:pPr>
            <a:r>
              <a:rPr lang="en-US" b="1" dirty="0" smtClean="0"/>
              <a:t>Monitoring Individual Athletes</a:t>
            </a:r>
          </a:p>
          <a:p>
            <a:pPr eaLnBrk="1" hangingPunct="1">
              <a:lnSpc>
                <a:spcPct val="94000"/>
              </a:lnSpc>
            </a:pPr>
            <a:r>
              <a:rPr lang="en-US" dirty="0" smtClean="0"/>
              <a:t>Subjective and objective assessments; error of measurement.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43934" y="4581128"/>
            <a:ext cx="8846062" cy="2202172"/>
            <a:chOff x="143934" y="4581128"/>
            <a:chExt cx="8846062" cy="2202172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83870" y="4581128"/>
              <a:ext cx="8806126" cy="213568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69"/>
            <a:stretch/>
          </p:blipFill>
          <p:spPr bwMode="auto">
            <a:xfrm>
              <a:off x="143934" y="4581128"/>
              <a:ext cx="8846062" cy="1042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870" y="5623213"/>
              <a:ext cx="8250024" cy="715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06" y="6341165"/>
              <a:ext cx="3161686" cy="337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Straight Connector 21"/>
            <p:cNvCxnSpPr/>
            <p:nvPr/>
          </p:nvCxnSpPr>
          <p:spPr bwMode="auto">
            <a:xfrm>
              <a:off x="190932" y="6783300"/>
              <a:ext cx="87990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Rectangle 22"/>
            <p:cNvSpPr/>
            <p:nvPr/>
          </p:nvSpPr>
          <p:spPr bwMode="auto">
            <a:xfrm>
              <a:off x="7822713" y="4581128"/>
              <a:ext cx="1167283" cy="55171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43934" y="2132856"/>
            <a:ext cx="7812442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51297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nimBg="1" autoUpdateAnimBg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956537"/>
              </p:ext>
            </p:extLst>
          </p:nvPr>
        </p:nvGraphicFramePr>
        <p:xfrm>
          <a:off x="323529" y="3573016"/>
          <a:ext cx="8549051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cument" r:id="rId4" imgW="5850409" imgH="1280344" progId="Word.Document.12">
                  <p:embed/>
                </p:oleObj>
              </mc:Choice>
              <mc:Fallback>
                <p:oleObj name="Document" r:id="rId4" imgW="5850409" imgH="1280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9" y="3573016"/>
                        <a:ext cx="8549051" cy="1872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5976663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Odds-ratio MBI</a:t>
            </a:r>
            <a:r>
              <a:rPr lang="en-US" sz="2600" dirty="0" smtClean="0"/>
              <a:t> (clinical MBI, but unclear effects with high odds ratio of benefit/harm are deemed beneficial)</a:t>
            </a:r>
            <a:endParaRPr lang="en-US" sz="2600" dirty="0"/>
          </a:p>
          <a:p>
            <a:r>
              <a:rPr lang="en-US" sz="2600" dirty="0" smtClean="0"/>
              <a:t>Strengths</a:t>
            </a:r>
            <a:endParaRPr lang="en-US" sz="2600" dirty="0"/>
          </a:p>
          <a:p>
            <a:pPr lvl="1"/>
            <a:r>
              <a:rPr lang="en-NZ" sz="2400" dirty="0" smtClean="0"/>
              <a:t>As for clinical MBI: explicit </a:t>
            </a:r>
            <a:r>
              <a:rPr lang="en-NZ" sz="2400" dirty="0"/>
              <a:t>assessment of probability of benefit and </a:t>
            </a:r>
            <a:r>
              <a:rPr lang="en-NZ" sz="2400" dirty="0" smtClean="0"/>
              <a:t>harm </a:t>
            </a:r>
            <a:r>
              <a:rPr lang="en-NZ" sz="2400" dirty="0"/>
              <a:t>best for clinical or practical </a:t>
            </a:r>
            <a:r>
              <a:rPr lang="en-NZ" sz="2400" dirty="0" smtClean="0"/>
              <a:t>settings</a:t>
            </a:r>
          </a:p>
          <a:p>
            <a:pPr lvl="1"/>
            <a:r>
              <a:rPr lang="en-NZ" sz="2400" dirty="0" smtClean="0"/>
              <a:t>Highest </a:t>
            </a:r>
            <a:r>
              <a:rPr lang="en-NZ" sz="2400" dirty="0"/>
              <a:t>publication rate and </a:t>
            </a:r>
            <a:r>
              <a:rPr lang="en-NZ" sz="2400" dirty="0" smtClean="0"/>
              <a:t>lowest trivial </a:t>
            </a:r>
            <a:r>
              <a:rPr lang="en-NZ" sz="2400" dirty="0"/>
              <a:t>publication bias with small samples</a:t>
            </a:r>
            <a:endParaRPr lang="en-US" sz="2400" dirty="0" smtClean="0"/>
          </a:p>
          <a:p>
            <a:r>
              <a:rPr lang="en-US" sz="2600" dirty="0" smtClean="0"/>
              <a:t>Weaknesses</a:t>
            </a:r>
          </a:p>
          <a:p>
            <a:pPr lvl="1"/>
            <a:r>
              <a:rPr lang="en-US" sz="2400" dirty="0"/>
              <a:t>Unacceptable to some reviewers</a:t>
            </a:r>
          </a:p>
          <a:p>
            <a:pPr lvl="1"/>
            <a:r>
              <a:rPr lang="en-NZ" sz="2400" dirty="0" smtClean="0"/>
              <a:t>Highest </a:t>
            </a:r>
            <a:r>
              <a:rPr lang="en-NZ" sz="2400" dirty="0"/>
              <a:t>Type-I </a:t>
            </a:r>
            <a:r>
              <a:rPr lang="en-NZ" sz="2400" dirty="0" smtClean="0"/>
              <a:t>rate for </a:t>
            </a:r>
            <a:r>
              <a:rPr lang="en-NZ" sz="2400" dirty="0"/>
              <a:t>null to marginally trivial-beneficial effects with moderate-large </a:t>
            </a:r>
            <a:r>
              <a:rPr lang="en-NZ" sz="2400" dirty="0" smtClean="0"/>
              <a:t>samples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ts val="9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Concluding Key Point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NZ" sz="2600" dirty="0"/>
              <a:t>In simulations of randomised controlled trials, MBI </a:t>
            </a:r>
            <a:r>
              <a:rPr lang="en-NZ" sz="2600" dirty="0" smtClean="0"/>
              <a:t>outperforms </a:t>
            </a:r>
            <a:r>
              <a:rPr lang="en-NZ" sz="2600" dirty="0"/>
              <a:t>NHST in respect of inferential error rates, rates of publishable outcomes with suboptimal sample sizes, and publication bias with such samples</a:t>
            </a:r>
            <a:r>
              <a:rPr lang="en-NZ" sz="2600" dirty="0" smtClean="0"/>
              <a:t>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762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1440" y="33340"/>
            <a:ext cx="8993187" cy="585787"/>
          </a:xfrm>
        </p:spPr>
        <p:txBody>
          <a:bodyPr tIns="36000" anchor="t"/>
          <a:lstStyle/>
          <a:p>
            <a:r>
              <a:rPr lang="en-US" dirty="0" smtClean="0"/>
              <a:t>Making Clinical Inferences (Decisions or Conclusions)</a:t>
            </a:r>
            <a:br>
              <a:rPr lang="en-US" dirty="0" smtClean="0"/>
            </a:br>
            <a:r>
              <a:rPr lang="en-US" dirty="0"/>
              <a:t>c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1439" y="542925"/>
            <a:ext cx="8991600" cy="627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Every sample gives a different value for a statistic, owing to </a:t>
            </a:r>
            <a:r>
              <a:rPr lang="en-US" dirty="0" smtClean="0">
                <a:solidFill>
                  <a:srgbClr val="0000FF"/>
                </a:solidFill>
              </a:rPr>
              <a:t>sampling variation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So, the value of a sample statistic is only an estimate of the </a:t>
            </a:r>
            <a:r>
              <a:rPr lang="en-US" dirty="0" smtClean="0">
                <a:solidFill>
                  <a:srgbClr val="0000FF"/>
                </a:solidFill>
              </a:rPr>
              <a:t>true (right, real, actual, very large sample, or population) value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people want to make an inference about the </a:t>
            </a:r>
            <a:r>
              <a:rPr lang="en-US" i="1" dirty="0" smtClean="0"/>
              <a:t>true</a:t>
            </a:r>
            <a:r>
              <a:rPr lang="en-US" dirty="0" smtClean="0"/>
              <a:t> value.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best inferential statistic for this purpose is the </a:t>
            </a:r>
            <a:r>
              <a:rPr lang="en-US" dirty="0" smtClean="0">
                <a:solidFill>
                  <a:srgbClr val="0000FF"/>
                </a:solidFill>
              </a:rPr>
              <a:t>confidence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interval</a:t>
            </a:r>
            <a:r>
              <a:rPr lang="en-US" dirty="0" smtClean="0"/>
              <a:t>: the range within which the true value is likely to fall.</a:t>
            </a:r>
          </a:p>
          <a:p>
            <a:pPr lvl="1">
              <a:lnSpc>
                <a:spcPct val="91000"/>
              </a:lnSpc>
            </a:pPr>
            <a:r>
              <a:rPr lang="en-US" dirty="0" smtClean="0"/>
              <a:t>"Likely" is usually 95%, so there is a 95% chance the true value is included in the confidence interval (and a 5% chance it is not).</a:t>
            </a:r>
          </a:p>
          <a:p>
            <a:pPr lvl="1">
              <a:lnSpc>
                <a:spcPct val="91000"/>
              </a:lnSpc>
            </a:pPr>
            <a:r>
              <a:rPr lang="en-US" dirty="0" smtClean="0">
                <a:solidFill>
                  <a:srgbClr val="0000FF"/>
                </a:solidFill>
              </a:rPr>
              <a:t>Confidence </a:t>
            </a:r>
            <a:r>
              <a:rPr lang="en-US" i="1" dirty="0" smtClean="0">
                <a:solidFill>
                  <a:srgbClr val="0000FF"/>
                </a:solidFill>
              </a:rPr>
              <a:t>limits</a:t>
            </a:r>
            <a:r>
              <a:rPr lang="en-US" dirty="0" smtClean="0"/>
              <a:t> are the lower and upper ends of the interval.</a:t>
            </a:r>
          </a:p>
          <a:p>
            <a:pPr lvl="1">
              <a:lnSpc>
                <a:spcPct val="91000"/>
              </a:lnSpc>
            </a:pPr>
            <a:r>
              <a:rPr lang="en-US" dirty="0" smtClean="0"/>
              <a:t>The limits represent how small and how large the effect "could" be.</a:t>
            </a:r>
          </a:p>
          <a:p>
            <a:pPr lvl="1">
              <a:lnSpc>
                <a:spcPct val="91000"/>
              </a:lnSpc>
            </a:pPr>
            <a:r>
              <a:rPr lang="en-US" dirty="0" smtClean="0"/>
              <a:t>All effects should be shown with a confidence interval or limits.</a:t>
            </a:r>
          </a:p>
          <a:p>
            <a:pPr lvl="1">
              <a:lnSpc>
                <a:spcPct val="91000"/>
              </a:lnSpc>
            </a:pPr>
            <a:r>
              <a:rPr lang="en-US" dirty="0" smtClean="0"/>
              <a:t>Example: the dietary treatment produced an average weight loss of 3.2 kg (95% confidence interval 1.6 to 4.8 kg).</a:t>
            </a:r>
          </a:p>
          <a:p>
            <a:pPr lvl="2">
              <a:lnSpc>
                <a:spcPct val="91000"/>
              </a:lnSpc>
            </a:pPr>
            <a:r>
              <a:rPr lang="en-US" dirty="0" smtClean="0"/>
              <a:t>The confidence interval is NOT a range of individual responses!</a:t>
            </a:r>
          </a:p>
          <a:p>
            <a:pPr lvl="1">
              <a:lnSpc>
                <a:spcPct val="91000"/>
              </a:lnSpc>
            </a:pPr>
            <a:r>
              <a:rPr lang="en-US" dirty="0" smtClean="0"/>
              <a:t>But confidence limits alone don't provide a clinical inference.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5" y="44451"/>
            <a:ext cx="9007475" cy="6769100"/>
          </a:xfrm>
        </p:spPr>
        <p:txBody>
          <a:bodyPr/>
          <a:lstStyle/>
          <a:p>
            <a:pPr marL="271463" indent="-271463">
              <a:lnSpc>
                <a:spcPct val="94000"/>
              </a:lnSpc>
            </a:pPr>
            <a:r>
              <a:rPr lang="en-US" b="1" smtClean="0">
                <a:solidFill>
                  <a:srgbClr val="0000FF"/>
                </a:solidFill>
              </a:rPr>
              <a:t>Statistical significance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smtClean="0"/>
              <a:t>is the traditional way to make inferences.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smtClean="0"/>
              <a:t>Also known as the </a:t>
            </a:r>
            <a:r>
              <a:rPr lang="en-US" smtClean="0">
                <a:solidFill>
                  <a:srgbClr val="0000FF"/>
                </a:solidFill>
              </a:rPr>
              <a:t>null-hypothesis significance test</a:t>
            </a:r>
            <a:r>
              <a:rPr lang="en-US" smtClean="0"/>
              <a:t>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smtClean="0"/>
              <a:t>The inference is all about whether the effect could be </a:t>
            </a:r>
            <a:r>
              <a:rPr lang="en-US" smtClean="0">
                <a:solidFill>
                  <a:srgbClr val="0000FF"/>
                </a:solidFill>
              </a:rPr>
              <a:t>zero or "null"</a:t>
            </a:r>
            <a:r>
              <a:rPr lang="en-US" smtClean="0"/>
              <a:t>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smtClean="0"/>
              <a:t>If the 95% confidence interval includes zero, the effect "could be zero". The effect is "statistically non-significant (at the 5% level)":</a:t>
            </a:r>
          </a:p>
          <a:p>
            <a:pPr marL="588963" lvl="1" indent="-271463">
              <a:lnSpc>
                <a:spcPct val="94000"/>
              </a:lnSpc>
            </a:pPr>
            <a:endParaRPr lang="en-US" sz="2000" smtClean="0"/>
          </a:p>
          <a:p>
            <a:pPr marL="588963" lvl="1" indent="-271463">
              <a:lnSpc>
                <a:spcPct val="94000"/>
              </a:lnSpc>
            </a:pPr>
            <a:endParaRPr lang="en-US" sz="2400" smtClean="0"/>
          </a:p>
          <a:p>
            <a:pPr marL="588963" lvl="1" indent="-271463">
              <a:lnSpc>
                <a:spcPct val="94000"/>
              </a:lnSpc>
            </a:pPr>
            <a:endParaRPr lang="en-US" sz="2400" smtClean="0"/>
          </a:p>
          <a:p>
            <a:pPr marL="588963" lvl="1" indent="-271463">
              <a:lnSpc>
                <a:spcPct val="94000"/>
              </a:lnSpc>
            </a:pPr>
            <a:endParaRPr lang="en-US" sz="2400" smtClean="0"/>
          </a:p>
          <a:p>
            <a:pPr marL="588963" lvl="1" indent="-271463">
              <a:lnSpc>
                <a:spcPct val="94000"/>
              </a:lnSpc>
            </a:pPr>
            <a:endParaRPr lang="en-US" sz="2400" smtClean="0"/>
          </a:p>
          <a:p>
            <a:pPr marL="588963" lvl="1" indent="-271463">
              <a:lnSpc>
                <a:spcPct val="94000"/>
              </a:lnSpc>
            </a:pPr>
            <a:endParaRPr lang="en-US" sz="1800" smtClean="0"/>
          </a:p>
          <a:p>
            <a:pPr marL="588963" lvl="1" indent="-271463">
              <a:lnSpc>
                <a:spcPct val="94000"/>
              </a:lnSpc>
            </a:pPr>
            <a:endParaRPr lang="en-US" sz="1800" smtClean="0"/>
          </a:p>
          <a:p>
            <a:pPr marL="588963" lvl="1" indent="-271463">
              <a:lnSpc>
                <a:spcPct val="94000"/>
              </a:lnSpc>
            </a:pPr>
            <a:endParaRPr lang="en-US" smtClean="0"/>
          </a:p>
          <a:p>
            <a:pPr marL="588963" lvl="1" indent="-271463">
              <a:lnSpc>
                <a:spcPct val="94000"/>
              </a:lnSpc>
            </a:pPr>
            <a:r>
              <a:rPr lang="en-US" smtClean="0"/>
              <a:t>If the confidence interval does not include zero, the effect "couldn't be zero". The effect is "statistically significant (at the 5% level)". 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smtClean="0"/>
              <a:t>Stats packages calculate a probability or </a:t>
            </a:r>
            <a:r>
              <a:rPr lang="en-US" smtClean="0">
                <a:solidFill>
                  <a:srgbClr val="0000FF"/>
                </a:solidFill>
              </a:rPr>
              <a:t>p value</a:t>
            </a:r>
            <a:r>
              <a:rPr lang="en-US" smtClean="0"/>
              <a:t> for deciding whether an effect is significant.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smtClean="0"/>
              <a:t>p&gt;0.05 means </a:t>
            </a:r>
            <a:r>
              <a:rPr lang="en-US" i="1" smtClean="0"/>
              <a:t>non-significant</a:t>
            </a:r>
            <a:r>
              <a:rPr lang="en-US" smtClean="0"/>
              <a:t>; p&lt;0.05 means </a:t>
            </a:r>
            <a:r>
              <a:rPr lang="en-US" i="1" smtClean="0"/>
              <a:t>significant</a:t>
            </a:r>
            <a:r>
              <a:rPr lang="en-US" smtClean="0"/>
              <a:t>.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473452" y="2603500"/>
            <a:ext cx="1819275" cy="1727200"/>
            <a:chOff x="3474100" y="2159137"/>
            <a:chExt cx="1817980" cy="1727868"/>
          </a:xfrm>
        </p:grpSpPr>
        <p:sp>
          <p:nvSpPr>
            <p:cNvPr id="9243" name="Rectangle 31"/>
            <p:cNvSpPr>
              <a:spLocks noChangeArrowheads="1"/>
            </p:cNvSpPr>
            <p:nvPr/>
          </p:nvSpPr>
          <p:spPr bwMode="auto">
            <a:xfrm>
              <a:off x="3474100" y="2159137"/>
              <a:ext cx="1817980" cy="1727868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9244" name="Text Box 19"/>
            <p:cNvSpPr txBox="1">
              <a:spLocks noChangeArrowheads="1"/>
            </p:cNvSpPr>
            <p:nvPr/>
          </p:nvSpPr>
          <p:spPr bwMode="auto">
            <a:xfrm>
              <a:off x="3791145" y="2204864"/>
              <a:ext cx="1068506" cy="3202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0" rIns="18288" bIns="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2600" b="1">
                  <a:solidFill>
                    <a:schemeClr val="bg1"/>
                  </a:solidFill>
                  <a:latin typeface="Arial Narrow" pitchFamily="34" charset="0"/>
                </a:rPr>
                <a:t>positive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854202" y="2603500"/>
            <a:ext cx="1620839" cy="1728788"/>
            <a:chOff x="1854845" y="2160167"/>
            <a:chExt cx="1619582" cy="1728722"/>
          </a:xfrm>
        </p:grpSpPr>
        <p:sp>
          <p:nvSpPr>
            <p:cNvPr id="9241" name="Rectangle 37"/>
            <p:cNvSpPr>
              <a:spLocks noChangeArrowheads="1"/>
            </p:cNvSpPr>
            <p:nvPr/>
          </p:nvSpPr>
          <p:spPr bwMode="auto">
            <a:xfrm>
              <a:off x="1854845" y="2160167"/>
              <a:ext cx="1619582" cy="172872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9242" name="Text Box 18"/>
            <p:cNvSpPr txBox="1">
              <a:spLocks noChangeArrowheads="1"/>
            </p:cNvSpPr>
            <p:nvPr/>
          </p:nvSpPr>
          <p:spPr bwMode="auto">
            <a:xfrm>
              <a:off x="2086876" y="2204864"/>
              <a:ext cx="1145322" cy="32007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0" rIns="18288" bIns="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2600" b="1">
                  <a:solidFill>
                    <a:schemeClr val="bg1"/>
                  </a:solidFill>
                  <a:latin typeface="Arial Narrow" pitchFamily="34" charset="0"/>
                </a:rPr>
                <a:t>negative</a:t>
              </a:r>
            </a:p>
          </p:txBody>
        </p:sp>
      </p:grp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3048000" y="3163888"/>
            <a:ext cx="1524000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23851" y="3014136"/>
            <a:ext cx="2654300" cy="639228"/>
            <a:chOff x="323528" y="2570985"/>
            <a:chExt cx="2655413" cy="638816"/>
          </a:xfrm>
        </p:grpSpPr>
        <p:sp>
          <p:nvSpPr>
            <p:cNvPr id="9239" name="Text Box 48"/>
            <p:cNvSpPr txBox="1">
              <a:spLocks noChangeArrowheads="1"/>
            </p:cNvSpPr>
            <p:nvPr/>
          </p:nvSpPr>
          <p:spPr bwMode="auto">
            <a:xfrm flipH="1">
              <a:off x="323528" y="2570985"/>
              <a:ext cx="2034133" cy="638816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0" rIns="36000" bIns="0"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sz="2500">
                  <a:latin typeface="Arial Narrow" pitchFamily="34" charset="0"/>
                </a:rPr>
                <a:t>95% confidence interval</a:t>
              </a:r>
            </a:p>
          </p:txBody>
        </p:sp>
        <p:sp>
          <p:nvSpPr>
            <p:cNvPr id="9240" name="Line 43"/>
            <p:cNvSpPr>
              <a:spLocks noChangeShapeType="1"/>
            </p:cNvSpPr>
            <p:nvPr/>
          </p:nvSpPr>
          <p:spPr bwMode="auto">
            <a:xfrm>
              <a:off x="2429668" y="2720656"/>
              <a:ext cx="5492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ext Box 48"/>
          <p:cNvSpPr txBox="1">
            <a:spLocks noChangeArrowheads="1"/>
          </p:cNvSpPr>
          <p:nvPr/>
        </p:nvSpPr>
        <p:spPr bwMode="auto">
          <a:xfrm flipH="1">
            <a:off x="4703765" y="3010001"/>
            <a:ext cx="3108791" cy="307777"/>
          </a:xfrm>
          <a:prstGeom prst="rect">
            <a:avLst/>
          </a:prstGeom>
          <a:solidFill>
            <a:srgbClr val="FFFFFF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rIns="36000" bIns="0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statistically non-significant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3695700" y="3617913"/>
            <a:ext cx="1524000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 flipH="1">
            <a:off x="5238753" y="3414683"/>
            <a:ext cx="26949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statistically significant</a:t>
            </a: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1979615" y="4078288"/>
            <a:ext cx="1054100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 flipH="1">
            <a:off x="3573463" y="3924401"/>
            <a:ext cx="2583006" cy="307777"/>
          </a:xfrm>
          <a:prstGeom prst="rect">
            <a:avLst/>
          </a:prstGeom>
          <a:solidFill>
            <a:srgbClr val="FFFFFF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0" rIns="36000" bIns="0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statistically significant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 flipH="1">
            <a:off x="7761288" y="2963833"/>
            <a:ext cx="11721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(p=0.31)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 flipH="1">
            <a:off x="7812088" y="3414683"/>
            <a:ext cx="11721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(p=0.02)</a:t>
            </a: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 flipH="1">
            <a:off x="6084888" y="3867120"/>
            <a:ext cx="1317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 dirty="0">
                <a:latin typeface="Arial Narrow" pitchFamily="34" charset="0"/>
              </a:rPr>
              <a:t>(p=0.003)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854200" y="2166938"/>
            <a:ext cx="5813495" cy="2609810"/>
            <a:chOff x="1854845" y="1723855"/>
            <a:chExt cx="5813570" cy="2609271"/>
          </a:xfrm>
        </p:grpSpPr>
        <p:sp>
          <p:nvSpPr>
            <p:cNvPr id="9233" name="Line 39"/>
            <p:cNvSpPr>
              <a:spLocks noChangeShapeType="1"/>
            </p:cNvSpPr>
            <p:nvPr/>
          </p:nvSpPr>
          <p:spPr bwMode="auto">
            <a:xfrm>
              <a:off x="1854845" y="3884777"/>
              <a:ext cx="34372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34" name="Line 40"/>
            <p:cNvSpPr>
              <a:spLocks noChangeShapeType="1"/>
            </p:cNvSpPr>
            <p:nvPr/>
          </p:nvSpPr>
          <p:spPr bwMode="auto">
            <a:xfrm>
              <a:off x="3476103" y="2160166"/>
              <a:ext cx="0" cy="173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41"/>
            <p:cNvSpPr txBox="1">
              <a:spLocks noChangeArrowheads="1"/>
            </p:cNvSpPr>
            <p:nvPr/>
          </p:nvSpPr>
          <p:spPr bwMode="auto">
            <a:xfrm>
              <a:off x="2092521" y="3933099"/>
              <a:ext cx="5575894" cy="400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500">
                  <a:latin typeface="Arial Narrow" pitchFamily="34" charset="0"/>
                </a:rPr>
                <a:t>value of effect statistic</a:t>
              </a:r>
              <a:r>
                <a:rPr lang="en-US" sz="2500">
                  <a:solidFill>
                    <a:srgbClr val="A50021"/>
                  </a:solidFill>
                  <a:latin typeface="Arial Narrow" pitchFamily="34" charset="0"/>
                </a:rPr>
                <a:t> (e.g., change in weight)</a:t>
              </a:r>
            </a:p>
          </p:txBody>
        </p:sp>
        <p:grpSp>
          <p:nvGrpSpPr>
            <p:cNvPr id="9236" name="Group 14"/>
            <p:cNvGrpSpPr>
              <a:grpSpLocks/>
            </p:cNvGrpSpPr>
            <p:nvPr/>
          </p:nvGrpSpPr>
          <p:grpSpPr bwMode="auto">
            <a:xfrm>
              <a:off x="1978680" y="1723855"/>
              <a:ext cx="1495429" cy="436313"/>
              <a:chOff x="1532" y="2947"/>
              <a:chExt cx="942" cy="401"/>
            </a:xfrm>
          </p:grpSpPr>
          <p:sp>
            <p:nvSpPr>
              <p:cNvPr id="9237" name="Text Box 15"/>
              <p:cNvSpPr txBox="1">
                <a:spLocks noChangeArrowheads="1"/>
              </p:cNvSpPr>
              <p:nvPr/>
            </p:nvSpPr>
            <p:spPr bwMode="auto">
              <a:xfrm>
                <a:off x="1532" y="2947"/>
                <a:ext cx="835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lnSpc>
                    <a:spcPct val="80000"/>
                  </a:lnSpc>
                </a:pPr>
                <a:r>
                  <a:rPr lang="en-US">
                    <a:latin typeface="Arial Narrow" pitchFamily="34" charset="0"/>
                  </a:rPr>
                  <a:t>zero or null</a:t>
                </a:r>
              </a:p>
            </p:txBody>
          </p:sp>
          <p:sp>
            <p:nvSpPr>
              <p:cNvPr id="9238" name="Freeform 16"/>
              <p:cNvSpPr>
                <a:spLocks/>
              </p:cNvSpPr>
              <p:nvPr/>
            </p:nvSpPr>
            <p:spPr bwMode="auto">
              <a:xfrm>
                <a:off x="2339" y="3104"/>
                <a:ext cx="135" cy="244"/>
              </a:xfrm>
              <a:custGeom>
                <a:avLst/>
                <a:gdLst>
                  <a:gd name="T0" fmla="*/ 135 w 10011"/>
                  <a:gd name="T1" fmla="*/ 244 h 10000"/>
                  <a:gd name="T2" fmla="*/ 131 w 10011"/>
                  <a:gd name="T3" fmla="*/ 192 h 10000"/>
                  <a:gd name="T4" fmla="*/ 101 w 10011"/>
                  <a:gd name="T5" fmla="*/ 49 h 10000"/>
                  <a:gd name="T6" fmla="*/ 0 w 10011"/>
                  <a:gd name="T7" fmla="*/ 0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11" h="10000">
                    <a:moveTo>
                      <a:pt x="10000" y="10000"/>
                    </a:moveTo>
                    <a:cubicBezTo>
                      <a:pt x="9970" y="9660"/>
                      <a:pt x="10146" y="9192"/>
                      <a:pt x="9724" y="7861"/>
                    </a:cubicBezTo>
                    <a:cubicBezTo>
                      <a:pt x="9302" y="6530"/>
                      <a:pt x="9996" y="3147"/>
                      <a:pt x="7469" y="2016"/>
                    </a:cubicBezTo>
                    <a:cubicBezTo>
                      <a:pt x="5895" y="632"/>
                      <a:pt x="2522" y="509"/>
                      <a:pt x="0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  <p:bldP spid="17" grpId="0" animBg="1"/>
      <p:bldP spid="21" grpId="0" animBg="1"/>
      <p:bldP spid="22" grpId="0" animBg="1"/>
      <p:bldP spid="24" grpId="0"/>
      <p:bldP spid="25" grpId="0" animBg="1"/>
      <p:bldP spid="26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" y="44450"/>
            <a:ext cx="8980488" cy="6750050"/>
          </a:xfrm>
        </p:spPr>
        <p:txBody>
          <a:bodyPr/>
          <a:lstStyle/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The exact definition of the p value is hard to understand.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dirty="0" smtClean="0"/>
              <a:t>Useful interpretation: half the p value is the probability the true effect is negative when the sample effect is positive (and vice versa).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People usually interpret non-significant as "no real effect" and significant as "a real effect".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These interpretations apply only if the study was done with the right sample size. 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Even then they are misleading: they don't convey the uncertainty.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And you hardly ever know if the sample size is right.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Attempts to address this problem with </a:t>
            </a:r>
            <a:r>
              <a:rPr lang="en-US" dirty="0" smtClean="0">
                <a:solidFill>
                  <a:srgbClr val="0000FF"/>
                </a:solidFill>
              </a:rPr>
              <a:t>post-hoc power calculations</a:t>
            </a:r>
            <a:r>
              <a:rPr lang="en-US" dirty="0" smtClean="0"/>
              <a:t> are rare, generally wrong, and too hard to understand.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So the only safe interpretation is whether the effect could be zero.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But the issue for the practitioner is not whether the effect could be </a:t>
            </a:r>
            <a:r>
              <a:rPr lang="en-US" i="1" dirty="0" smtClean="0"/>
              <a:t>zero</a:t>
            </a:r>
            <a:r>
              <a:rPr lang="en-US" dirty="0" smtClean="0"/>
              <a:t>, but whether the effect could be </a:t>
            </a:r>
            <a:r>
              <a:rPr lang="en-US" i="1" dirty="0" smtClean="0"/>
              <a:t>important</a:t>
            </a:r>
            <a:r>
              <a:rPr lang="en-US" dirty="0" smtClean="0"/>
              <a:t>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i="1" dirty="0" smtClean="0"/>
              <a:t>Important</a:t>
            </a:r>
            <a:r>
              <a:rPr lang="en-US" dirty="0" smtClean="0"/>
              <a:t> has two meanings: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beneficial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rgbClr val="0000FF"/>
                </a:solidFill>
              </a:rPr>
              <a:t>harmful</a:t>
            </a:r>
            <a:r>
              <a:rPr lang="en-US" sz="2600" dirty="0" smtClean="0"/>
              <a:t>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The confidence interval addresses this issue, when </a:t>
            </a:r>
            <a:r>
              <a:rPr lang="en-US" dirty="0">
                <a:solidFill>
                  <a:srgbClr val="0000FF"/>
                </a:solidFill>
              </a:rPr>
              <a:t>clinically important values</a:t>
            </a:r>
            <a:r>
              <a:rPr lang="en-US" dirty="0" smtClean="0"/>
              <a:t> for benefit and harm are taken into account.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90" y="44451"/>
            <a:ext cx="8912225" cy="6769100"/>
          </a:xfrm>
        </p:spPr>
        <p:txBody>
          <a:bodyPr/>
          <a:lstStyle/>
          <a:p>
            <a:pPr marL="271463" indent="-271463">
              <a:lnSpc>
                <a:spcPct val="94000"/>
              </a:lnSpc>
            </a:pPr>
            <a:r>
              <a:rPr lang="en-US" smtClean="0"/>
              <a:t>Clinical inferences with the </a:t>
            </a:r>
            <a:r>
              <a:rPr lang="en-US" b="1" smtClean="0">
                <a:solidFill>
                  <a:srgbClr val="0000FF"/>
                </a:solidFill>
              </a:rPr>
              <a:t>confidence interval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smtClean="0"/>
              <a:t>The smallest clinically important effects define values of the effect that are beneficial, harmful and trivial.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smtClean="0"/>
              <a:t>Smallest effects for benefit and harm are equal and opposite.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smtClean="0"/>
              <a:t>Infer (decide) the outcome from the confidence interval, as follows:</a:t>
            </a:r>
          </a:p>
        </p:txBody>
      </p: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2813050" y="2846388"/>
            <a:ext cx="933451" cy="3435350"/>
            <a:chOff x="2812926" y="2847016"/>
            <a:chExt cx="933450" cy="3434078"/>
          </a:xfrm>
        </p:grpSpPr>
        <p:sp>
          <p:nvSpPr>
            <p:cNvPr id="53" name="Rectangle 10"/>
            <p:cNvSpPr>
              <a:spLocks noChangeArrowheads="1"/>
            </p:cNvSpPr>
            <p:nvPr/>
          </p:nvSpPr>
          <p:spPr bwMode="auto">
            <a:xfrm>
              <a:off x="2812926" y="2847016"/>
              <a:ext cx="933450" cy="34340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1315" name="Line 13"/>
            <p:cNvSpPr>
              <a:spLocks noChangeShapeType="1"/>
            </p:cNvSpPr>
            <p:nvPr/>
          </p:nvSpPr>
          <p:spPr bwMode="auto">
            <a:xfrm>
              <a:off x="3284413" y="2857049"/>
              <a:ext cx="0" cy="34240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Text Box 17"/>
            <p:cNvSpPr txBox="1">
              <a:spLocks noChangeArrowheads="1"/>
            </p:cNvSpPr>
            <p:nvPr/>
          </p:nvSpPr>
          <p:spPr bwMode="auto">
            <a:xfrm>
              <a:off x="2911591" y="3029555"/>
              <a:ext cx="764696" cy="3199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0" rIns="18288" bIns="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2600" b="1">
                  <a:solidFill>
                    <a:schemeClr val="bg1"/>
                  </a:solidFill>
                  <a:latin typeface="Arial Narrow" pitchFamily="34" charset="0"/>
                </a:rPr>
                <a:t>trivial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460501" y="2846388"/>
            <a:ext cx="1354139" cy="3435350"/>
            <a:chOff x="1460376" y="2847016"/>
            <a:chExt cx="1353944" cy="3434078"/>
          </a:xfrm>
        </p:grpSpPr>
        <p:sp>
          <p:nvSpPr>
            <p:cNvPr id="11312" name="Rectangle 9"/>
            <p:cNvSpPr>
              <a:spLocks noChangeArrowheads="1"/>
            </p:cNvSpPr>
            <p:nvPr/>
          </p:nvSpPr>
          <p:spPr bwMode="auto">
            <a:xfrm>
              <a:off x="1460376" y="2847016"/>
              <a:ext cx="1353944" cy="343407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313" name="Text Box 18"/>
            <p:cNvSpPr txBox="1">
              <a:spLocks noChangeArrowheads="1"/>
            </p:cNvSpPr>
            <p:nvPr/>
          </p:nvSpPr>
          <p:spPr bwMode="auto">
            <a:xfrm>
              <a:off x="1635804" y="3029555"/>
              <a:ext cx="1038661" cy="3199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0" rIns="18288" bIns="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2600" b="1">
                  <a:solidFill>
                    <a:schemeClr val="bg1"/>
                  </a:solidFill>
                  <a:latin typeface="Arial Narrow" pitchFamily="34" charset="0"/>
                </a:rPr>
                <a:t>harmful</a:t>
              </a: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3743328" y="2846388"/>
            <a:ext cx="1355726" cy="3435350"/>
            <a:chOff x="3743960" y="2847016"/>
            <a:chExt cx="1354966" cy="3434078"/>
          </a:xfrm>
        </p:grpSpPr>
        <p:sp>
          <p:nvSpPr>
            <p:cNvPr id="11310" name="Rectangle 8"/>
            <p:cNvSpPr>
              <a:spLocks noChangeArrowheads="1"/>
            </p:cNvSpPr>
            <p:nvPr/>
          </p:nvSpPr>
          <p:spPr bwMode="auto">
            <a:xfrm>
              <a:off x="3743960" y="2847016"/>
              <a:ext cx="1354966" cy="3434078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311" name="Text Box 19"/>
            <p:cNvSpPr txBox="1">
              <a:spLocks noChangeArrowheads="1"/>
            </p:cNvSpPr>
            <p:nvPr/>
          </p:nvSpPr>
          <p:spPr bwMode="auto">
            <a:xfrm>
              <a:off x="3772981" y="3029555"/>
              <a:ext cx="1296166" cy="3199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288" tIns="0" rIns="18288" bIns="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2600" b="1">
                  <a:solidFill>
                    <a:schemeClr val="bg1"/>
                  </a:solidFill>
                  <a:latin typeface="Arial Narrow" pitchFamily="34" charset="0"/>
                </a:rPr>
                <a:t>beneficial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455740" y="6275375"/>
            <a:ext cx="6059397" cy="468774"/>
            <a:chOff x="1455613" y="6276048"/>
            <a:chExt cx="6059302" cy="467460"/>
          </a:xfrm>
        </p:grpSpPr>
        <p:sp>
          <p:nvSpPr>
            <p:cNvPr id="11308" name="Text Box 5"/>
            <p:cNvSpPr txBox="1">
              <a:spLocks noChangeArrowheads="1"/>
            </p:cNvSpPr>
            <p:nvPr/>
          </p:nvSpPr>
          <p:spPr bwMode="auto">
            <a:xfrm>
              <a:off x="1865444" y="6344520"/>
              <a:ext cx="5649471" cy="39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500">
                  <a:latin typeface="Arial Narrow" pitchFamily="34" charset="0"/>
                </a:rPr>
                <a:t>value of effect statistic</a:t>
              </a:r>
              <a:r>
                <a:rPr lang="en-US" sz="2500">
                  <a:solidFill>
                    <a:srgbClr val="A50021"/>
                  </a:solidFill>
                  <a:latin typeface="Arial Narrow" pitchFamily="34" charset="0"/>
                </a:rPr>
                <a:t>  (e.g., change in weight)</a:t>
              </a:r>
            </a:p>
          </p:txBody>
        </p:sp>
        <p:sp>
          <p:nvSpPr>
            <p:cNvPr id="11309" name="Line 14"/>
            <p:cNvSpPr>
              <a:spLocks noChangeShapeType="1"/>
            </p:cNvSpPr>
            <p:nvPr/>
          </p:nvSpPr>
          <p:spPr bwMode="auto">
            <a:xfrm>
              <a:off x="1455613" y="6276048"/>
              <a:ext cx="3638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Line 20"/>
          <p:cNvSpPr>
            <a:spLocks noChangeShapeType="1"/>
          </p:cNvSpPr>
          <p:nvPr/>
        </p:nvSpPr>
        <p:spPr bwMode="auto">
          <a:xfrm>
            <a:off x="3898900" y="3692525"/>
            <a:ext cx="9906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5230815" y="3492470"/>
            <a:ext cx="166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Clear: use it.</a:t>
            </a:r>
          </a:p>
        </p:txBody>
      </p:sp>
      <p:sp>
        <p:nvSpPr>
          <p:cNvPr id="70" name="Line 23"/>
          <p:cNvSpPr>
            <a:spLocks noChangeShapeType="1"/>
          </p:cNvSpPr>
          <p:nvPr/>
        </p:nvSpPr>
        <p:spPr bwMode="auto">
          <a:xfrm>
            <a:off x="3492503" y="4022725"/>
            <a:ext cx="1171575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24"/>
          <p:cNvSpPr txBox="1">
            <a:spLocks noChangeArrowheads="1"/>
          </p:cNvSpPr>
          <p:nvPr/>
        </p:nvSpPr>
        <p:spPr bwMode="auto">
          <a:xfrm>
            <a:off x="5230815" y="3822671"/>
            <a:ext cx="166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Clear: use it.</a:t>
            </a:r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2998789" y="4702175"/>
            <a:ext cx="1068387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5230816" y="4502122"/>
            <a:ext cx="20393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Clear: depends.</a:t>
            </a:r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3365500" y="5032375"/>
            <a:ext cx="3048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5230815" y="4832320"/>
            <a:ext cx="22958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Clear: don't use it.</a:t>
            </a:r>
          </a:p>
        </p:txBody>
      </p:sp>
      <p:grpSp>
        <p:nvGrpSpPr>
          <p:cNvPr id="79" name="Group 36"/>
          <p:cNvGrpSpPr>
            <a:grpSpLocks/>
          </p:cNvGrpSpPr>
          <p:nvPr/>
        </p:nvGrpSpPr>
        <p:grpSpPr bwMode="auto">
          <a:xfrm>
            <a:off x="2603500" y="5192721"/>
            <a:ext cx="4922838" cy="400050"/>
            <a:chOff x="1225" y="2573"/>
            <a:chExt cx="3101" cy="252"/>
          </a:xfrm>
        </p:grpSpPr>
        <p:sp>
          <p:nvSpPr>
            <p:cNvPr id="11306" name="Line 37"/>
            <p:cNvSpPr>
              <a:spLocks noChangeShapeType="1"/>
            </p:cNvSpPr>
            <p:nvPr/>
          </p:nvSpPr>
          <p:spPr bwMode="auto">
            <a:xfrm>
              <a:off x="1225" y="2699"/>
              <a:ext cx="624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Text Box 38"/>
            <p:cNvSpPr txBox="1">
              <a:spLocks noChangeArrowheads="1"/>
            </p:cNvSpPr>
            <p:nvPr/>
          </p:nvSpPr>
          <p:spPr bwMode="auto">
            <a:xfrm>
              <a:off x="2880" y="2573"/>
              <a:ext cx="144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500">
                  <a:latin typeface="Arial Narrow" pitchFamily="34" charset="0"/>
                </a:rPr>
                <a:t>Clear: don't use it.</a:t>
              </a:r>
            </a:p>
          </p:txBody>
        </p:sp>
      </p:grpSp>
      <p:grpSp>
        <p:nvGrpSpPr>
          <p:cNvPr id="83" name="Group 44"/>
          <p:cNvGrpSpPr>
            <a:grpSpLocks/>
          </p:cNvGrpSpPr>
          <p:nvPr/>
        </p:nvGrpSpPr>
        <p:grpSpPr bwMode="auto">
          <a:xfrm>
            <a:off x="1689100" y="5553084"/>
            <a:ext cx="5837238" cy="400050"/>
            <a:chOff x="649" y="2989"/>
            <a:chExt cx="3677" cy="252"/>
          </a:xfrm>
        </p:grpSpPr>
        <p:sp>
          <p:nvSpPr>
            <p:cNvPr id="11304" name="Line 45"/>
            <p:cNvSpPr>
              <a:spLocks noChangeShapeType="1"/>
            </p:cNvSpPr>
            <p:nvPr/>
          </p:nvSpPr>
          <p:spPr bwMode="auto">
            <a:xfrm>
              <a:off x="649" y="3115"/>
              <a:ext cx="624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Text Box 46"/>
            <p:cNvSpPr txBox="1">
              <a:spLocks noChangeArrowheads="1"/>
            </p:cNvSpPr>
            <p:nvPr/>
          </p:nvSpPr>
          <p:spPr bwMode="auto">
            <a:xfrm>
              <a:off x="2880" y="2989"/>
              <a:ext cx="144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500">
                  <a:latin typeface="Arial Narrow" pitchFamily="34" charset="0"/>
                </a:rPr>
                <a:t>Clear: don't use it.</a:t>
              </a:r>
            </a:p>
          </p:txBody>
        </p:sp>
      </p:grpSp>
      <p:sp>
        <p:nvSpPr>
          <p:cNvPr id="87" name="Line 48"/>
          <p:cNvSpPr>
            <a:spLocks noChangeShapeType="1"/>
          </p:cNvSpPr>
          <p:nvPr/>
        </p:nvSpPr>
        <p:spPr bwMode="auto">
          <a:xfrm>
            <a:off x="2527302" y="6084888"/>
            <a:ext cx="1839913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" name="Group 52"/>
          <p:cNvGrpSpPr>
            <a:grpSpLocks/>
          </p:cNvGrpSpPr>
          <p:nvPr/>
        </p:nvGrpSpPr>
        <p:grpSpPr bwMode="auto">
          <a:xfrm>
            <a:off x="1460502" y="2727323"/>
            <a:ext cx="7504113" cy="708024"/>
            <a:chOff x="505" y="1032"/>
            <a:chExt cx="4727" cy="446"/>
          </a:xfrm>
        </p:grpSpPr>
        <p:sp>
          <p:nvSpPr>
            <p:cNvPr id="11302" name="Text Box 53"/>
            <p:cNvSpPr txBox="1">
              <a:spLocks noChangeArrowheads="1"/>
            </p:cNvSpPr>
            <p:nvPr/>
          </p:nvSpPr>
          <p:spPr bwMode="auto">
            <a:xfrm>
              <a:off x="2880" y="1032"/>
              <a:ext cx="72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500">
                  <a:latin typeface="Arial Narrow" pitchFamily="34" charset="0"/>
                </a:rPr>
                <a:t>Clinical</a:t>
              </a:r>
              <a:br>
                <a:rPr lang="en-US" sz="2500">
                  <a:latin typeface="Arial Narrow" pitchFamily="34" charset="0"/>
                </a:rPr>
              </a:br>
              <a:r>
                <a:rPr lang="en-US" sz="2500">
                  <a:latin typeface="Arial Narrow" pitchFamily="34" charset="0"/>
                </a:rPr>
                <a:t>decision</a:t>
              </a:r>
            </a:p>
          </p:txBody>
        </p:sp>
        <p:sp>
          <p:nvSpPr>
            <p:cNvPr id="11303" name="Line 55"/>
            <p:cNvSpPr>
              <a:spLocks noChangeShapeType="1"/>
            </p:cNvSpPr>
            <p:nvPr/>
          </p:nvSpPr>
          <p:spPr bwMode="auto">
            <a:xfrm>
              <a:off x="505" y="1471"/>
              <a:ext cx="47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2998790" y="4364038"/>
            <a:ext cx="1800225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Text Box 61"/>
          <p:cNvSpPr txBox="1">
            <a:spLocks noChangeArrowheads="1"/>
          </p:cNvSpPr>
          <p:nvPr/>
        </p:nvSpPr>
        <p:spPr bwMode="auto">
          <a:xfrm>
            <a:off x="5230815" y="4163983"/>
            <a:ext cx="166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Clear: use it.</a:t>
            </a:r>
          </a:p>
        </p:txBody>
      </p:sp>
      <p:grpSp>
        <p:nvGrpSpPr>
          <p:cNvPr id="112" name="Group 111"/>
          <p:cNvGrpSpPr>
            <a:grpSpLocks/>
          </p:cNvGrpSpPr>
          <p:nvPr/>
        </p:nvGrpSpPr>
        <p:grpSpPr bwMode="auto">
          <a:xfrm>
            <a:off x="693739" y="2133601"/>
            <a:ext cx="2124074" cy="4148141"/>
            <a:chOff x="694290" y="2133485"/>
            <a:chExt cx="2124075" cy="4147609"/>
          </a:xfrm>
        </p:grpSpPr>
        <p:sp>
          <p:nvSpPr>
            <p:cNvPr id="11298" name="Line 12"/>
            <p:cNvSpPr>
              <a:spLocks noChangeShapeType="1"/>
            </p:cNvSpPr>
            <p:nvPr/>
          </p:nvSpPr>
          <p:spPr bwMode="auto">
            <a:xfrm>
              <a:off x="2812926" y="2857049"/>
              <a:ext cx="0" cy="34240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9" name="Group 14"/>
            <p:cNvGrpSpPr>
              <a:grpSpLocks/>
            </p:cNvGrpSpPr>
            <p:nvPr/>
          </p:nvGrpSpPr>
          <p:grpSpPr bwMode="auto">
            <a:xfrm>
              <a:off x="694290" y="2133485"/>
              <a:ext cx="2124075" cy="692150"/>
              <a:chOff x="1136" y="2912"/>
              <a:chExt cx="1338" cy="436"/>
            </a:xfrm>
          </p:grpSpPr>
          <p:sp>
            <p:nvSpPr>
              <p:cNvPr id="11300" name="Text Box 15"/>
              <p:cNvSpPr txBox="1">
                <a:spLocks noChangeArrowheads="1"/>
              </p:cNvSpPr>
              <p:nvPr/>
            </p:nvSpPr>
            <p:spPr bwMode="auto">
              <a:xfrm>
                <a:off x="1136" y="2912"/>
                <a:ext cx="1231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>
                  <a:lnSpc>
                    <a:spcPct val="80000"/>
                  </a:lnSpc>
                </a:pPr>
                <a:r>
                  <a:rPr lang="en-US">
                    <a:latin typeface="Arial Narrow" pitchFamily="34" charset="0"/>
                  </a:rPr>
                  <a:t>smallest clinically</a:t>
                </a:r>
                <a:br>
                  <a:rPr lang="en-US">
                    <a:latin typeface="Arial Narrow" pitchFamily="34" charset="0"/>
                  </a:rPr>
                </a:br>
                <a:r>
                  <a:rPr lang="en-US">
                    <a:latin typeface="Arial Narrow" pitchFamily="34" charset="0"/>
                  </a:rPr>
                  <a:t>harmful effect</a:t>
                </a:r>
              </a:p>
            </p:txBody>
          </p:sp>
          <p:sp>
            <p:nvSpPr>
              <p:cNvPr id="11301" name="Freeform 16"/>
              <p:cNvSpPr>
                <a:spLocks/>
              </p:cNvSpPr>
              <p:nvPr/>
            </p:nvSpPr>
            <p:spPr bwMode="auto">
              <a:xfrm>
                <a:off x="2339" y="3104"/>
                <a:ext cx="135" cy="244"/>
              </a:xfrm>
              <a:custGeom>
                <a:avLst/>
                <a:gdLst>
                  <a:gd name="T0" fmla="*/ 135 w 10011"/>
                  <a:gd name="T1" fmla="*/ 244 h 10000"/>
                  <a:gd name="T2" fmla="*/ 131 w 10011"/>
                  <a:gd name="T3" fmla="*/ 192 h 10000"/>
                  <a:gd name="T4" fmla="*/ 101 w 10011"/>
                  <a:gd name="T5" fmla="*/ 49 h 10000"/>
                  <a:gd name="T6" fmla="*/ 0 w 10011"/>
                  <a:gd name="T7" fmla="*/ 0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11" h="10000">
                    <a:moveTo>
                      <a:pt x="10000" y="10000"/>
                    </a:moveTo>
                    <a:cubicBezTo>
                      <a:pt x="9970" y="9660"/>
                      <a:pt x="10146" y="9192"/>
                      <a:pt x="9724" y="7861"/>
                    </a:cubicBezTo>
                    <a:cubicBezTo>
                      <a:pt x="9302" y="6530"/>
                      <a:pt x="9996" y="3147"/>
                      <a:pt x="7469" y="2016"/>
                    </a:cubicBezTo>
                    <a:cubicBezTo>
                      <a:pt x="5895" y="632"/>
                      <a:pt x="2522" y="509"/>
                      <a:pt x="0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" name="Group 112"/>
          <p:cNvGrpSpPr>
            <a:grpSpLocks/>
          </p:cNvGrpSpPr>
          <p:nvPr/>
        </p:nvGrpSpPr>
        <p:grpSpPr bwMode="auto">
          <a:xfrm>
            <a:off x="3744913" y="2117718"/>
            <a:ext cx="2133600" cy="4164020"/>
            <a:chOff x="3744790" y="2117615"/>
            <a:chExt cx="2133600" cy="4163479"/>
          </a:xfrm>
        </p:grpSpPr>
        <p:sp>
          <p:nvSpPr>
            <p:cNvPr id="11294" name="Line 11"/>
            <p:cNvSpPr>
              <a:spLocks noChangeShapeType="1"/>
            </p:cNvSpPr>
            <p:nvPr/>
          </p:nvSpPr>
          <p:spPr bwMode="auto">
            <a:xfrm>
              <a:off x="3746376" y="2857049"/>
              <a:ext cx="0" cy="34240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5" name="Group 17"/>
            <p:cNvGrpSpPr>
              <a:grpSpLocks/>
            </p:cNvGrpSpPr>
            <p:nvPr/>
          </p:nvGrpSpPr>
          <p:grpSpPr bwMode="auto">
            <a:xfrm>
              <a:off x="3744790" y="2117615"/>
              <a:ext cx="2133600" cy="708025"/>
              <a:chOff x="3062" y="2902"/>
              <a:chExt cx="1344" cy="446"/>
            </a:xfrm>
          </p:grpSpPr>
          <p:sp>
            <p:nvSpPr>
              <p:cNvPr id="11296" name="Text Box 18"/>
              <p:cNvSpPr txBox="1">
                <a:spLocks noChangeArrowheads="1"/>
              </p:cNvSpPr>
              <p:nvPr/>
            </p:nvSpPr>
            <p:spPr bwMode="auto">
              <a:xfrm>
                <a:off x="3175" y="2902"/>
                <a:ext cx="1231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>
                    <a:latin typeface="Arial Narrow" pitchFamily="34" charset="0"/>
                  </a:rPr>
                  <a:t>smallest clinically</a:t>
                </a:r>
                <a:br>
                  <a:rPr lang="en-US">
                    <a:latin typeface="Arial Narrow" pitchFamily="34" charset="0"/>
                  </a:rPr>
                </a:br>
                <a:r>
                  <a:rPr lang="en-US">
                    <a:latin typeface="Arial Narrow" pitchFamily="34" charset="0"/>
                  </a:rPr>
                  <a:t>beneficial effect</a:t>
                </a:r>
              </a:p>
            </p:txBody>
          </p:sp>
          <p:sp>
            <p:nvSpPr>
              <p:cNvPr id="11297" name="Freeform 19"/>
              <p:cNvSpPr>
                <a:spLocks/>
              </p:cNvSpPr>
              <p:nvPr/>
            </p:nvSpPr>
            <p:spPr bwMode="auto">
              <a:xfrm>
                <a:off x="3062" y="3106"/>
                <a:ext cx="145" cy="242"/>
              </a:xfrm>
              <a:custGeom>
                <a:avLst/>
                <a:gdLst>
                  <a:gd name="T0" fmla="*/ 1 w 10000"/>
                  <a:gd name="T1" fmla="*/ 242 h 10000"/>
                  <a:gd name="T2" fmla="*/ 5 w 10000"/>
                  <a:gd name="T3" fmla="*/ 164 h 10000"/>
                  <a:gd name="T4" fmla="*/ 48 w 10000"/>
                  <a:gd name="T5" fmla="*/ 29 h 10000"/>
                  <a:gd name="T6" fmla="*/ 145 w 10000"/>
                  <a:gd name="T7" fmla="*/ 0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000">
                    <a:moveTo>
                      <a:pt x="40" y="10000"/>
                    </a:moveTo>
                    <a:cubicBezTo>
                      <a:pt x="89" y="9473"/>
                      <a:pt x="-214" y="8245"/>
                      <a:pt x="336" y="6780"/>
                    </a:cubicBezTo>
                    <a:cubicBezTo>
                      <a:pt x="886" y="5315"/>
                      <a:pt x="1674" y="2510"/>
                      <a:pt x="3342" y="1208"/>
                    </a:cubicBezTo>
                    <a:cubicBezTo>
                      <a:pt x="5011" y="-95"/>
                      <a:pt x="7745" y="151"/>
                      <a:pt x="10000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5" name="Text Box 61"/>
          <p:cNvSpPr txBox="1">
            <a:spLocks noChangeArrowheads="1"/>
          </p:cNvSpPr>
          <p:nvPr/>
        </p:nvSpPr>
        <p:spPr bwMode="auto">
          <a:xfrm>
            <a:off x="6875464" y="4168746"/>
            <a:ext cx="1537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But p&gt;0.05!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764341" y="2693916"/>
            <a:ext cx="2192337" cy="2143198"/>
            <a:chOff x="6764689" y="2693741"/>
            <a:chExt cx="2191903" cy="2143997"/>
          </a:xfrm>
        </p:grpSpPr>
        <p:sp>
          <p:nvSpPr>
            <p:cNvPr id="11291" name="Text Box 57"/>
            <p:cNvSpPr txBox="1">
              <a:spLocks noChangeArrowheads="1"/>
            </p:cNvSpPr>
            <p:nvPr/>
          </p:nvSpPr>
          <p:spPr bwMode="auto">
            <a:xfrm>
              <a:off x="6764689" y="2693741"/>
              <a:ext cx="2191903" cy="387943"/>
            </a:xfrm>
            <a:prstGeom prst="rect">
              <a:avLst/>
            </a:prstGeom>
            <a:noFill/>
            <a:ln w="19050">
              <a:solidFill>
                <a:srgbClr val="FF33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sz="2400">
                  <a:latin typeface="Arial Narrow" pitchFamily="34" charset="0"/>
                </a:rPr>
                <a:t>P values fail here.</a:t>
              </a:r>
            </a:p>
          </p:txBody>
        </p:sp>
        <p:cxnSp>
          <p:nvCxnSpPr>
            <p:cNvPr id="11292" name="Straight Arrow Connector 9"/>
            <p:cNvCxnSpPr>
              <a:cxnSpLocks noChangeShapeType="1"/>
              <a:endCxn id="105" idx="0"/>
            </p:cNvCxnSpPr>
            <p:nvPr/>
          </p:nvCxnSpPr>
          <p:spPr bwMode="auto">
            <a:xfrm flipH="1">
              <a:off x="7644438" y="3081612"/>
              <a:ext cx="486436" cy="1087508"/>
            </a:xfrm>
            <a:prstGeom prst="straightConnector1">
              <a:avLst/>
            </a:prstGeom>
            <a:noFill/>
            <a:ln w="19050" algn="ctr">
              <a:solidFill>
                <a:srgbClr val="FF3399"/>
              </a:solidFill>
              <a:round/>
              <a:headEnd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93" name="Straight Arrow Connector 110"/>
            <p:cNvCxnSpPr>
              <a:cxnSpLocks noChangeShapeType="1"/>
            </p:cNvCxnSpPr>
            <p:nvPr/>
          </p:nvCxnSpPr>
          <p:spPr bwMode="auto">
            <a:xfrm flipH="1">
              <a:off x="8388424" y="3081612"/>
              <a:ext cx="360041" cy="1756126"/>
            </a:xfrm>
            <a:prstGeom prst="straightConnector1">
              <a:avLst/>
            </a:prstGeom>
            <a:noFill/>
            <a:ln w="19050" algn="ctr">
              <a:solidFill>
                <a:srgbClr val="FF3399"/>
              </a:solidFill>
              <a:round/>
              <a:headEnd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Text Box 30"/>
          <p:cNvSpPr txBox="1">
            <a:spLocks noChangeArrowheads="1"/>
          </p:cNvSpPr>
          <p:nvPr/>
        </p:nvSpPr>
        <p:spPr bwMode="auto">
          <a:xfrm>
            <a:off x="7426327" y="4837084"/>
            <a:ext cx="1537600" cy="40011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But p&lt;0.05!</a:t>
            </a:r>
          </a:p>
        </p:txBody>
      </p:sp>
      <p:sp>
        <p:nvSpPr>
          <p:cNvPr id="89" name="Text Box 50"/>
          <p:cNvSpPr txBox="1">
            <a:spLocks noChangeArrowheads="1"/>
          </p:cNvSpPr>
          <p:nvPr/>
        </p:nvSpPr>
        <p:spPr bwMode="auto">
          <a:xfrm>
            <a:off x="5230815" y="5884863"/>
            <a:ext cx="3517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>
                <a:latin typeface="Arial Narrow" pitchFamily="34" charset="0"/>
              </a:rPr>
              <a:t>Unclear: more data needed.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  <p:bldP spid="67" grpId="0" animBg="1"/>
      <p:bldP spid="70" grpId="0" animBg="1"/>
      <p:bldP spid="71" grpId="0" autoUpdateAnimBg="0"/>
      <p:bldP spid="73" grpId="0" animBg="1"/>
      <p:bldP spid="74" grpId="0"/>
      <p:bldP spid="76" grpId="0" animBg="1"/>
      <p:bldP spid="77" grpId="0" autoUpdateAnimBg="0"/>
      <p:bldP spid="87" grpId="0" animBg="1"/>
      <p:bldP spid="95" grpId="0" animBg="1"/>
      <p:bldP spid="96" grpId="0"/>
      <p:bldP spid="105" grpId="0"/>
      <p:bldP spid="104" grpId="0" animBg="1" autoUpdateAnimBg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90" y="44451"/>
            <a:ext cx="8912225" cy="6769100"/>
          </a:xfrm>
        </p:spPr>
        <p:txBody>
          <a:bodyPr/>
          <a:lstStyle/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This approach eliminates statistical significance.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The only issue is what </a:t>
            </a:r>
            <a:r>
              <a:rPr lang="en-US" dirty="0">
                <a:solidFill>
                  <a:srgbClr val="0000FF"/>
                </a:solidFill>
              </a:rPr>
              <a:t>level</a:t>
            </a:r>
            <a:r>
              <a:rPr lang="en-US" dirty="0" smtClean="0"/>
              <a:t> to make the confidence interval.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To be careful about </a:t>
            </a:r>
            <a:r>
              <a:rPr lang="en-US" dirty="0">
                <a:solidFill>
                  <a:srgbClr val="0000FF"/>
                </a:solidFill>
              </a:rPr>
              <a:t>avoiding harm</a:t>
            </a:r>
            <a:r>
              <a:rPr lang="en-US" dirty="0" smtClean="0"/>
              <a:t>, you can make a conservative 99% confidence interval on the harm side.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And to use effects only when there is a r</a:t>
            </a:r>
            <a:r>
              <a:rPr lang="en-US" dirty="0">
                <a:solidFill>
                  <a:srgbClr val="0000FF"/>
                </a:solidFill>
              </a:rPr>
              <a:t>easonable chance of </a:t>
            </a:r>
            <a:r>
              <a:rPr lang="en-US" dirty="0" smtClean="0">
                <a:solidFill>
                  <a:srgbClr val="0000FF"/>
                </a:solidFill>
              </a:rPr>
              <a:t>benefit</a:t>
            </a:r>
            <a:r>
              <a:rPr lang="en-US" dirty="0"/>
              <a:t>,</a:t>
            </a:r>
            <a:r>
              <a:rPr lang="en-US" dirty="0" smtClean="0"/>
              <a:t> you can make a 50% interval on the benefit side.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But that's hard to understand. Consider this equivalent approach…</a:t>
            </a:r>
          </a:p>
          <a:p>
            <a:pPr marL="271463" indent="-271463">
              <a:lnSpc>
                <a:spcPct val="94000"/>
              </a:lnSpc>
            </a:pPr>
            <a:r>
              <a:rPr lang="en-US" dirty="0" smtClean="0"/>
              <a:t>Clinical inferences with </a:t>
            </a:r>
            <a:r>
              <a:rPr lang="en-US" b="1" dirty="0" smtClean="0">
                <a:solidFill>
                  <a:srgbClr val="0000FF"/>
                </a:solidFill>
              </a:rPr>
              <a:t>probabilities of benefit and harm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The uncertainty in an effect can be expressed as chances that the true effect is beneficial and the risk that it is actually harmful.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You would decide to use an effect with a </a:t>
            </a:r>
            <a:r>
              <a:rPr lang="en-US" dirty="0" smtClean="0">
                <a:solidFill>
                  <a:srgbClr val="0000FF"/>
                </a:solidFill>
              </a:rPr>
              <a:t>reasonable chance of benefit</a:t>
            </a:r>
            <a:r>
              <a:rPr lang="en-US" dirty="0" smtClean="0"/>
              <a:t>, provided it had a sufficiently </a:t>
            </a:r>
            <a:r>
              <a:rPr lang="en-US" dirty="0" smtClean="0">
                <a:solidFill>
                  <a:srgbClr val="0000FF"/>
                </a:solidFill>
              </a:rPr>
              <a:t>low risk of harm</a:t>
            </a:r>
            <a:r>
              <a:rPr lang="en-US" dirty="0" smtClean="0"/>
              <a:t>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I have opted for </a:t>
            </a:r>
            <a:r>
              <a:rPr lang="en-US" i="1" dirty="0" smtClean="0"/>
              <a:t>possibly beneficial</a:t>
            </a:r>
            <a:r>
              <a:rPr lang="en-US" dirty="0" smtClean="0"/>
              <a:t> (&gt;25% chance of benefit) and </a:t>
            </a:r>
            <a:r>
              <a:rPr lang="en-US" i="1" dirty="0" smtClean="0"/>
              <a:t>most unlikely harmful</a:t>
            </a:r>
            <a:r>
              <a:rPr lang="en-US" dirty="0" smtClean="0"/>
              <a:t> (&lt;0.5% chance of harm).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An effect with &gt;25% chance of benefit and &gt;0.5% risk of harm is therefore unclear.  You'd like to use it, but you daren't. 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dirty="0" smtClean="0"/>
              <a:t>Everything else is either clearly useful or clearly not worth using.</a:t>
            </a:r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90" y="22227"/>
            <a:ext cx="8912225" cy="6811963"/>
          </a:xfrm>
        </p:spPr>
        <p:txBody>
          <a:bodyPr/>
          <a:lstStyle/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If the chance of benefit is high (e.g., 80%), you could accept a higher risk of harm (e.g., 5%).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dirty="0" smtClean="0"/>
              <a:t>This less conservative approach has been formalized using a threshold odds ratio of 66 (odds of benefit to odds of harm).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When an effect has no obvious benefit or harm (e.g., a comparison of males and females), the inference is only about whether the effect could be substantially positive or negative.</a:t>
            </a:r>
          </a:p>
          <a:p>
            <a:pPr marL="881063" lvl="2" indent="-271463">
              <a:lnSpc>
                <a:spcPct val="94000"/>
              </a:lnSpc>
            </a:pPr>
            <a:r>
              <a:rPr lang="en-US" dirty="0" smtClean="0"/>
              <a:t>For such </a:t>
            </a:r>
            <a:r>
              <a:rPr lang="en-US" dirty="0" smtClean="0">
                <a:solidFill>
                  <a:srgbClr val="0000FF"/>
                </a:solidFill>
              </a:rPr>
              <a:t>non-clinical inferences</a:t>
            </a:r>
            <a:r>
              <a:rPr lang="en-US" dirty="0" smtClean="0"/>
              <a:t>, use a symmetrical confidence interval, usually 90% or 99%, to decide whether the effect is clear.</a:t>
            </a:r>
          </a:p>
          <a:p>
            <a:pPr marL="881063" lvl="2" indent="-271463">
              <a:lnSpc>
                <a:spcPct val="92000"/>
              </a:lnSpc>
            </a:pPr>
            <a:r>
              <a:rPr lang="en-US" dirty="0" smtClean="0"/>
              <a:t>Equivalently, one or other of the chances of being substantially positive or negative has to be &lt;5% for the effect to be clear ("a clear non-clinical effect can't be substantially positive </a:t>
            </a:r>
            <a:r>
              <a:rPr lang="en-US" i="1" dirty="0" smtClean="0"/>
              <a:t>and</a:t>
            </a:r>
            <a:r>
              <a:rPr lang="en-US" dirty="0" smtClean="0"/>
              <a:t> negative").</a:t>
            </a:r>
          </a:p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Ways to report inferences for clear effects: </a:t>
            </a:r>
            <a:r>
              <a:rPr lang="en-US" i="1" dirty="0" smtClean="0"/>
              <a:t>possibly small benefit, likely moderately harmful, a large difference (clear at 99% level), a trivial-moderate increase</a:t>
            </a:r>
            <a:r>
              <a:rPr lang="en-US" dirty="0" smtClean="0"/>
              <a:t> [the lower and upper confidence limits]…</a:t>
            </a:r>
          </a:p>
          <a:p>
            <a:pPr marL="881063" lvl="2" indent="-271463">
              <a:lnSpc>
                <a:spcPct val="90000"/>
              </a:lnSpc>
            </a:pPr>
            <a:r>
              <a:rPr lang="en-US" dirty="0" smtClean="0"/>
              <a:t>Whatever, researchers should make a </a:t>
            </a:r>
            <a:r>
              <a:rPr lang="en-US" b="1" dirty="0" smtClean="0">
                <a:solidFill>
                  <a:srgbClr val="0000FF"/>
                </a:solidFill>
              </a:rPr>
              <a:t>magnitude-based inference</a:t>
            </a:r>
            <a:r>
              <a:rPr lang="en-US" dirty="0" smtClean="0"/>
              <a:t> by showing confidence limits and interpreting the uncertainty in a (clinically) relevant way readers can understand. </a:t>
            </a:r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  <a:p>
            <a:pPr marL="588963" lvl="1" indent="-271463">
              <a:lnSpc>
                <a:spcPct val="94000"/>
              </a:lnSpc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07504" y="116632"/>
            <a:ext cx="8967916" cy="666135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0" y="188640"/>
            <a:ext cx="8836666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8"/>
          <p:cNvSpPr txBox="1">
            <a:spLocks noChangeArrowheads="1"/>
          </p:cNvSpPr>
          <p:nvPr/>
        </p:nvSpPr>
        <p:spPr bwMode="auto">
          <a:xfrm flipH="1">
            <a:off x="755576" y="1330896"/>
            <a:ext cx="2016224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500" dirty="0" smtClean="0">
                <a:solidFill>
                  <a:srgbClr val="0000FF"/>
                </a:solidFill>
                <a:latin typeface="Arial Narrow" pitchFamily="34" charset="0"/>
              </a:rPr>
              <a:t>Example of MBI in a table</a:t>
            </a:r>
            <a:endParaRPr lang="en-US" sz="2500" dirty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5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1.1|6.1|10.4|1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1.1|6.1|10.4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4|17.4|5.8|9.5|11.1|6.2|7.7|8.2|14.1|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4|4.6|6.7|13.5|11.3|1.7|2.6|6.6|9.7|3.5|11|1.3|1.1|2.3|10|5.9|0.8|0.9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7|15.5|16|7.8|7.3|3.7|10.5|5.1|8.8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9.9|9.4|5.1|3.8|2.5|2.9|1.5|2.6|10.3|3.2|7.7|3|6.6|1.4|2.5|5.3|3.2|7.5|8.2|3.3|2.7|4.3|1.3|4.3|1.9|9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0.6|2.4|9.6|7.5|19.3|4.3|14.9|10.3|19.1|1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2|17.9|19|11.7|19.5|33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1|7.1|9.5|25.5|13.9|5.6|15.1"/>
</p:tagLst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81956</TotalTime>
  <Words>2257</Words>
  <Application>Microsoft Office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Will Hopkins   Institute of Sport, Exercise and Active Living Victoria University, Melbourne, Australia will@clear.net.nz  sportsci.org/will</vt:lpstr>
      <vt:lpstr>Will Hopkins  will@clear.net.nz  sportsci.org/will</vt:lpstr>
      <vt:lpstr>Making Clinical Inferences (Decisions or Conclusions)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Models and Effect Magnitudes for Research, Clinical and Practical Applications</dc:title>
  <dc:creator>Will Hopkins</dc:creator>
  <cp:lastModifiedBy>Will Hopkins</cp:lastModifiedBy>
  <cp:revision>719</cp:revision>
  <cp:lastPrinted>2001-02-09T23:28:35Z</cp:lastPrinted>
  <dcterms:created xsi:type="dcterms:W3CDTF">2000-10-24T19:26:03Z</dcterms:created>
  <dcterms:modified xsi:type="dcterms:W3CDTF">2016-03-17T15:15:37Z</dcterms:modified>
</cp:coreProperties>
</file>