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handoutMasterIdLst>
    <p:handoutMasterId r:id="rId20"/>
  </p:handoutMasterIdLst>
  <p:sldIdLst>
    <p:sldId id="366" r:id="rId2"/>
    <p:sldId id="316" r:id="rId3"/>
    <p:sldId id="349" r:id="rId4"/>
    <p:sldId id="379" r:id="rId5"/>
    <p:sldId id="350" r:id="rId6"/>
    <p:sldId id="351" r:id="rId7"/>
    <p:sldId id="365" r:id="rId8"/>
    <p:sldId id="381" r:id="rId9"/>
    <p:sldId id="382" r:id="rId10"/>
    <p:sldId id="384" r:id="rId11"/>
    <p:sldId id="385" r:id="rId12"/>
    <p:sldId id="386" r:id="rId13"/>
    <p:sldId id="387" r:id="rId14"/>
    <p:sldId id="388" r:id="rId15"/>
    <p:sldId id="389" r:id="rId16"/>
    <p:sldId id="390" r:id="rId17"/>
    <p:sldId id="391" r:id="rId18"/>
    <p:sldId id="392" r:id="rId19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BCEA"/>
    <a:srgbClr val="CCFF99"/>
    <a:srgbClr val="FFDE75"/>
    <a:srgbClr val="FF66CC"/>
    <a:srgbClr val="CC66FF"/>
    <a:srgbClr val="FFCC66"/>
    <a:srgbClr val="FF9999"/>
    <a:srgbClr val="0099CC"/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 autoAdjust="0"/>
  </p:normalViewPr>
  <p:slideViewPr>
    <p:cSldViewPr>
      <p:cViewPr varScale="1">
        <p:scale>
          <a:sx n="79" d="100"/>
          <a:sy n="79" d="100"/>
        </p:scale>
        <p:origin x="-47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188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Time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Time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Time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smtClean="0">
                <a:latin typeface="Times"/>
              </a:defRPr>
            </a:lvl1pPr>
          </a:lstStyle>
          <a:p>
            <a:pPr>
              <a:defRPr/>
            </a:pPr>
            <a:fld id="{49CC1616-2C3F-4922-AE6E-C5E792733292}" type="slidenum">
              <a:rPr lang="en-AU" altLang="en-AU"/>
              <a:pPr>
                <a:defRPr/>
              </a:pPr>
              <a:t>‹#›</a:t>
            </a:fld>
            <a:endParaRPr lang="en-AU" altLang="en-AU"/>
          </a:p>
        </p:txBody>
      </p:sp>
    </p:spTree>
    <p:extLst>
      <p:ext uri="{BB962C8B-B14F-4D97-AF65-F5344CB8AC3E}">
        <p14:creationId xmlns:p14="http://schemas.microsoft.com/office/powerpoint/2010/main" val="882291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440"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BB10AFB4-B4EF-4EC7-ADD1-7BDA698E90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4146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3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0838" y="404813"/>
            <a:ext cx="2114550" cy="61483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04813"/>
            <a:ext cx="6192838" cy="61483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51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21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798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990600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0900" y="990600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8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3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0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0520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544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642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990600"/>
            <a:ext cx="8458200" cy="556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04813"/>
            <a:ext cx="8459788" cy="585787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5000"/>
        </a:spcBef>
        <a:spcAft>
          <a:spcPct val="0"/>
        </a:spcAft>
        <a:buClr>
          <a:srgbClr val="FF0066"/>
        </a:buClr>
        <a:buFont typeface="Symbol" pitchFamily="18" charset="2"/>
        <a:buChar char="·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0400" indent="-315913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3333FF"/>
        </a:buClr>
        <a:buFont typeface="Symbol" pitchFamily="18" charset="2"/>
        <a:buChar char="·"/>
        <a:defRPr sz="2600">
          <a:solidFill>
            <a:schemeClr val="tx1"/>
          </a:solidFill>
          <a:latin typeface="+mn-lt"/>
        </a:defRPr>
      </a:lvl2pPr>
      <a:lvl3pPr marL="952500" indent="-2667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lr>
          <a:srgbClr val="009900"/>
        </a:buClr>
        <a:buChar char="•"/>
        <a:defRPr sz="2500">
          <a:solidFill>
            <a:schemeClr val="tx1"/>
          </a:solidFill>
          <a:latin typeface="+mn-lt"/>
        </a:defRPr>
      </a:lvl3pPr>
      <a:lvl4pPr marL="12827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16002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0574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5146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29718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429000" indent="-304800" algn="l" rtl="0" eaLnBrk="0" fontAlgn="base" hangingPunct="0">
        <a:lnSpc>
          <a:spcPct val="95000"/>
        </a:lnSpc>
        <a:spcBef>
          <a:spcPct val="5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portsci.org/jour/04/wghmeta.ht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2"/>
          <p:cNvSpPr>
            <a:spLocks noGrp="1" noChangeArrowheads="1"/>
          </p:cNvSpPr>
          <p:nvPr>
            <p:ph type="title"/>
          </p:nvPr>
        </p:nvSpPr>
        <p:spPr>
          <a:xfrm>
            <a:off x="126688" y="48513"/>
            <a:ext cx="8893800" cy="1584920"/>
          </a:xfrm>
        </p:spPr>
        <p:txBody>
          <a:bodyPr anchor="t" anchorCtr="0"/>
          <a:lstStyle/>
          <a:p>
            <a:r>
              <a:rPr lang="en-US" sz="3200" dirty="0" smtClean="0"/>
              <a:t>An Introduction to </a:t>
            </a:r>
            <a:r>
              <a:rPr lang="en-US" sz="3200" dirty="0" smtClean="0"/>
              <a:t>Meta-analysis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In this slideshow, presented at the University of Split in March 2016, th</a:t>
            </a:r>
            <a:r>
              <a:rPr lang="en-US" sz="2000" b="0" dirty="0" smtClean="0"/>
              <a:t>e second </a:t>
            </a:r>
            <a:r>
              <a:rPr lang="en-US" sz="2000" b="0" dirty="0" smtClean="0"/>
              <a:t>half of the slideshow on </a:t>
            </a:r>
            <a:r>
              <a:rPr lang="en-US" sz="2000" b="0" dirty="0" smtClean="0">
                <a:hlinkClick r:id="rId2"/>
              </a:rPr>
              <a:t>Meta-analysis</a:t>
            </a:r>
            <a:r>
              <a:rPr lang="en-US" sz="2000" b="0" dirty="0" smtClean="0"/>
              <a:t> available in the Articles/Slideshows at Sportscience has been replaced by a summary of a manuscript on flaws in recent meta-analyses.</a:t>
            </a:r>
            <a:endParaRPr lang="en-US" sz="3200" b="0" dirty="0" smtClean="0"/>
          </a:p>
        </p:txBody>
      </p:sp>
      <p:sp>
        <p:nvSpPr>
          <p:cNvPr id="4101" name="Rectangle 43"/>
          <p:cNvSpPr>
            <a:spLocks noChangeArrowheads="1"/>
          </p:cNvSpPr>
          <p:nvPr/>
        </p:nvSpPr>
        <p:spPr bwMode="auto">
          <a:xfrm>
            <a:off x="126688" y="1550323"/>
            <a:ext cx="8893800" cy="1343868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26000"/>
          <a:lstStyle/>
          <a:p>
            <a:r>
              <a:rPr lang="en-US" altLang="en-US" sz="2600" b="1" dirty="0">
                <a:latin typeface="Arial Narrow" pitchFamily="34" charset="0"/>
              </a:rPr>
              <a:t>Will G Hopkins</a:t>
            </a:r>
            <a:r>
              <a:rPr lang="en-US" altLang="en-US" sz="2600" dirty="0">
                <a:latin typeface="Arial Narrow" pitchFamily="34" charset="0"/>
              </a:rPr>
              <a:t/>
            </a:r>
            <a:br>
              <a:rPr lang="en-US" altLang="en-US" sz="2600" dirty="0">
                <a:latin typeface="Arial Narrow" pitchFamily="34" charset="0"/>
              </a:rPr>
            </a:br>
            <a:r>
              <a:rPr lang="en-US" altLang="en-US" sz="2600" dirty="0" smtClean="0">
                <a:latin typeface="Arial Narrow" pitchFamily="34" charset="0"/>
              </a:rPr>
              <a:t>Institute of Sport, Exercise and Active Living</a:t>
            </a:r>
            <a:br>
              <a:rPr lang="en-US" altLang="en-US" sz="2600" dirty="0" smtClean="0">
                <a:latin typeface="Arial Narrow" pitchFamily="34" charset="0"/>
              </a:rPr>
            </a:br>
            <a:r>
              <a:rPr lang="en-US" altLang="en-US" sz="2600" dirty="0" smtClean="0">
                <a:latin typeface="Arial Narrow" pitchFamily="34" charset="0"/>
              </a:rPr>
              <a:t>Victoria University, Melbourne, Australia</a:t>
            </a:r>
            <a:endParaRPr lang="en-US" sz="2600" dirty="0">
              <a:latin typeface="Arial Narrow" pitchFamily="34" charset="0"/>
            </a:endParaRPr>
          </a:p>
        </p:txBody>
      </p:sp>
      <p:sp>
        <p:nvSpPr>
          <p:cNvPr id="174172" name="Rectangle 92"/>
          <p:cNvSpPr>
            <a:spLocks noGrp="1" noChangeArrowheads="1"/>
          </p:cNvSpPr>
          <p:nvPr>
            <p:ph type="body" idx="1"/>
          </p:nvPr>
        </p:nvSpPr>
        <p:spPr>
          <a:xfrm>
            <a:off x="128304" y="2859900"/>
            <a:ext cx="8890568" cy="3964411"/>
          </a:xfrm>
        </p:spPr>
        <p:txBody>
          <a:bodyPr tIns="154800"/>
          <a:lstStyle/>
          <a:p>
            <a:r>
              <a:rPr lang="en-US" dirty="0" smtClean="0"/>
              <a:t>What is a Meta-Analysis?</a:t>
            </a:r>
          </a:p>
          <a:p>
            <a:pPr lvl="1"/>
            <a:r>
              <a:rPr lang="en-US" dirty="0" smtClean="0"/>
              <a:t>Definition, weighted average, heterogeneity, mixed-model meta-regression</a:t>
            </a:r>
          </a:p>
          <a:p>
            <a:r>
              <a:rPr lang="en-US" dirty="0" smtClean="0"/>
              <a:t>Limitations to Meta-Analysis</a:t>
            </a:r>
          </a:p>
          <a:p>
            <a:pPr lvl="1"/>
            <a:r>
              <a:rPr lang="en-US" dirty="0" smtClean="0"/>
              <a:t>Individual differences or responses, publication bias</a:t>
            </a:r>
          </a:p>
          <a:p>
            <a:r>
              <a:rPr lang="en-US" dirty="0" smtClean="0"/>
              <a:t>How to Do a Meta-Analysis</a:t>
            </a:r>
          </a:p>
          <a:p>
            <a:pPr lvl="1"/>
            <a:r>
              <a:rPr lang="en-US" dirty="0" smtClean="0"/>
              <a:t>Generic measures, finding effects, study characteristics, study quality, weighting factor, model, publication bias</a:t>
            </a:r>
          </a:p>
          <a:p>
            <a:r>
              <a:rPr lang="en-US" dirty="0" smtClean="0"/>
              <a:t>Summary and References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89" y="5117837"/>
            <a:ext cx="8531143" cy="1628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417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74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74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74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4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2" grpId="0" uiExpand="1" build="p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28" y="44625"/>
            <a:ext cx="8868344" cy="5976664"/>
          </a:xfrm>
        </p:spPr>
        <p:txBody>
          <a:bodyPr/>
          <a:lstStyle/>
          <a:p>
            <a:pPr lvl="2">
              <a:lnSpc>
                <a:spcPct val="94000"/>
              </a:lnSpc>
            </a:pPr>
            <a:r>
              <a:rPr lang="en-NZ" dirty="0"/>
              <a:t>For most physiological, biomechanical, biochemical and performance measures, </a:t>
            </a:r>
            <a:r>
              <a:rPr lang="en-NZ" dirty="0">
                <a:solidFill>
                  <a:srgbClr val="008000"/>
                </a:solidFill>
              </a:rPr>
              <a:t>express effects as factors</a:t>
            </a:r>
            <a:r>
              <a:rPr lang="en-NZ" dirty="0"/>
              <a:t>, </a:t>
            </a:r>
            <a:r>
              <a:rPr lang="en-NZ" dirty="0">
                <a:solidFill>
                  <a:srgbClr val="008000"/>
                </a:solidFill>
              </a:rPr>
              <a:t>log transform</a:t>
            </a:r>
            <a:r>
              <a:rPr lang="en-NZ" dirty="0"/>
              <a:t>, meta-</a:t>
            </a:r>
            <a:r>
              <a:rPr lang="en-NZ" dirty="0" err="1"/>
              <a:t>analyze</a:t>
            </a:r>
            <a:r>
              <a:rPr lang="en-NZ" dirty="0"/>
              <a:t>, then </a:t>
            </a:r>
            <a:r>
              <a:rPr lang="en-NZ" dirty="0">
                <a:solidFill>
                  <a:srgbClr val="008000"/>
                </a:solidFill>
              </a:rPr>
              <a:t>back-transform to factors or percents</a:t>
            </a:r>
            <a:r>
              <a:rPr lang="en-NZ" dirty="0"/>
              <a:t>.</a:t>
            </a:r>
            <a:endParaRPr lang="en-US" dirty="0"/>
          </a:p>
          <a:p>
            <a:pPr lvl="2">
              <a:lnSpc>
                <a:spcPct val="94000"/>
              </a:lnSpc>
            </a:pPr>
            <a:r>
              <a:rPr lang="en-US" dirty="0" smtClean="0"/>
              <a:t>Most measures </a:t>
            </a:r>
            <a:r>
              <a:rPr lang="en-US" dirty="0"/>
              <a:t>of athletic </a:t>
            </a:r>
            <a:r>
              <a:rPr lang="en-US" dirty="0" smtClean="0"/>
              <a:t>performance should first be converted to factor effects on </a:t>
            </a:r>
            <a:r>
              <a:rPr lang="en-US" dirty="0">
                <a:solidFill>
                  <a:srgbClr val="008000"/>
                </a:solidFill>
              </a:rPr>
              <a:t>power output</a:t>
            </a:r>
            <a:r>
              <a:rPr lang="en-US" dirty="0" smtClean="0"/>
              <a:t> by taking into account </a:t>
            </a:r>
            <a:r>
              <a:rPr lang="en-US" dirty="0">
                <a:solidFill>
                  <a:srgbClr val="008000"/>
                </a:solidFill>
              </a:rPr>
              <a:t>kinetic</a:t>
            </a:r>
            <a:r>
              <a:rPr lang="en-US" dirty="0" smtClean="0"/>
              <a:t> and </a:t>
            </a:r>
            <a:r>
              <a:rPr lang="en-US" dirty="0">
                <a:solidFill>
                  <a:srgbClr val="008000"/>
                </a:solidFill>
              </a:rPr>
              <a:t>power-duration relationships</a:t>
            </a:r>
            <a:r>
              <a:rPr lang="en-US" dirty="0" smtClean="0"/>
              <a:t>.</a:t>
            </a:r>
          </a:p>
          <a:p>
            <a:pPr>
              <a:lnSpc>
                <a:spcPct val="94000"/>
              </a:lnSpc>
            </a:pPr>
            <a:r>
              <a:rPr lang="en-NZ" dirty="0" smtClean="0"/>
              <a:t>Effects </a:t>
            </a:r>
            <a:r>
              <a:rPr lang="en-NZ" dirty="0"/>
              <a:t>on time-dependent events such as </a:t>
            </a:r>
            <a:r>
              <a:rPr lang="en-NZ" dirty="0" smtClean="0"/>
              <a:t>injuries should be expressed as </a:t>
            </a:r>
            <a:r>
              <a:rPr lang="en-NZ" dirty="0">
                <a:solidFill>
                  <a:srgbClr val="CC0066"/>
                </a:solidFill>
              </a:rPr>
              <a:t>incidence-rate (hazard) ratios</a:t>
            </a:r>
            <a:r>
              <a:rPr lang="en-NZ" dirty="0" smtClean="0"/>
              <a:t> or </a:t>
            </a:r>
            <a:r>
              <a:rPr lang="en-NZ" dirty="0">
                <a:solidFill>
                  <a:srgbClr val="CC0066"/>
                </a:solidFill>
              </a:rPr>
              <a:t>count ratios per unit of exposure</a:t>
            </a:r>
            <a:r>
              <a:rPr lang="en-NZ" dirty="0" smtClean="0"/>
              <a:t>.</a:t>
            </a:r>
          </a:p>
          <a:p>
            <a:pPr lvl="1">
              <a:lnSpc>
                <a:spcPct val="94000"/>
              </a:lnSpc>
            </a:pPr>
            <a:r>
              <a:rPr lang="en-NZ" dirty="0" smtClean="0"/>
              <a:t>Odds and risk ratios give wrong answers for frequent events.</a:t>
            </a:r>
          </a:p>
          <a:p>
            <a:pPr>
              <a:lnSpc>
                <a:spcPct val="94000"/>
              </a:lnSpc>
            </a:pPr>
            <a:r>
              <a:rPr lang="en-US" dirty="0" smtClean="0"/>
              <a:t>For a meta-analysis of </a:t>
            </a:r>
            <a:r>
              <a:rPr lang="en-US" dirty="0">
                <a:solidFill>
                  <a:srgbClr val="CC0066"/>
                </a:solidFill>
              </a:rPr>
              <a:t>validity</a:t>
            </a:r>
            <a:r>
              <a:rPr lang="en-US" dirty="0" smtClean="0"/>
              <a:t> studies, meta-analyze </a:t>
            </a:r>
            <a:r>
              <a:rPr lang="en-US" dirty="0" smtClean="0">
                <a:solidFill>
                  <a:srgbClr val="CC0066"/>
                </a:solidFill>
              </a:rPr>
              <a:t>bias</a:t>
            </a:r>
            <a:r>
              <a:rPr lang="en-US" dirty="0" smtClean="0"/>
              <a:t> and </a:t>
            </a:r>
            <a:r>
              <a:rPr lang="en-US" dirty="0">
                <a:solidFill>
                  <a:srgbClr val="CC0066"/>
                </a:solidFill>
              </a:rPr>
              <a:t>random </a:t>
            </a:r>
            <a:r>
              <a:rPr lang="en-US" dirty="0" smtClean="0">
                <a:solidFill>
                  <a:srgbClr val="CC0066"/>
                </a:solidFill>
              </a:rPr>
              <a:t>error </a:t>
            </a:r>
            <a:r>
              <a:rPr lang="en-US" dirty="0" smtClean="0"/>
              <a:t>separately.</a:t>
            </a:r>
          </a:p>
          <a:p>
            <a:pPr lvl="1">
              <a:lnSpc>
                <a:spcPct val="94000"/>
              </a:lnSpc>
            </a:pPr>
            <a:r>
              <a:rPr lang="en-US" dirty="0" smtClean="0"/>
              <a:t>Do not combine into </a:t>
            </a:r>
            <a:r>
              <a:rPr lang="en-US" dirty="0">
                <a:solidFill>
                  <a:srgbClr val="0000CC"/>
                </a:solidFill>
              </a:rPr>
              <a:t>limits of agreement</a:t>
            </a:r>
            <a:r>
              <a:rPr lang="en-US" dirty="0" smtClean="0"/>
              <a:t>.</a:t>
            </a:r>
          </a:p>
          <a:p>
            <a:pPr lvl="1">
              <a:lnSpc>
                <a:spcPct val="94000"/>
              </a:lnSpc>
            </a:pPr>
            <a:r>
              <a:rPr lang="en-US" dirty="0" smtClean="0"/>
              <a:t>Test-retest </a:t>
            </a:r>
            <a:r>
              <a:rPr lang="en-US" dirty="0">
                <a:solidFill>
                  <a:srgbClr val="0000CC"/>
                </a:solidFill>
              </a:rPr>
              <a:t>reliability</a:t>
            </a:r>
            <a:r>
              <a:rPr lang="en-US" dirty="0" smtClean="0"/>
              <a:t> should also be analyzed separately as </a:t>
            </a:r>
            <a:r>
              <a:rPr lang="en-US" dirty="0">
                <a:solidFill>
                  <a:srgbClr val="0000CC"/>
                </a:solidFill>
              </a:rPr>
              <a:t>habituation</a:t>
            </a:r>
            <a:r>
              <a:rPr lang="en-US" dirty="0" smtClean="0"/>
              <a:t> (change in the mean) and </a:t>
            </a:r>
            <a:r>
              <a:rPr lang="en-US" dirty="0">
                <a:solidFill>
                  <a:srgbClr val="0000CC"/>
                </a:solidFill>
              </a:rPr>
              <a:t>error of measurement</a:t>
            </a:r>
            <a:r>
              <a:rPr lang="en-US" dirty="0" smtClean="0"/>
              <a:t>.</a:t>
            </a:r>
          </a:p>
          <a:p>
            <a:pPr>
              <a:lnSpc>
                <a:spcPct val="94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7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28" y="116632"/>
            <a:ext cx="8868344" cy="5472608"/>
          </a:xfrm>
        </p:spPr>
        <p:txBody>
          <a:bodyPr/>
          <a:lstStyle/>
          <a:p>
            <a:pPr marL="0" indent="0">
              <a:buNone/>
            </a:pPr>
            <a:r>
              <a:rPr lang="en-AU" b="1" dirty="0" smtClean="0">
                <a:solidFill>
                  <a:srgbClr val="0000FF"/>
                </a:solidFill>
              </a:rPr>
              <a:t>Dealing with Standard Errors</a:t>
            </a:r>
            <a:endParaRPr lang="en-AU" b="1" dirty="0">
              <a:solidFill>
                <a:srgbClr val="0000FF"/>
              </a:solidFill>
            </a:endParaRPr>
          </a:p>
          <a:p>
            <a:r>
              <a:rPr lang="en-NZ" dirty="0"/>
              <a:t>A meta-analysed effect is a </a:t>
            </a:r>
            <a:r>
              <a:rPr lang="en-NZ" dirty="0" smtClean="0"/>
              <a:t>mean of published effects weighted by </a:t>
            </a:r>
            <a:r>
              <a:rPr lang="en-NZ" dirty="0"/>
              <a:t>the inverse of </a:t>
            </a:r>
            <a:r>
              <a:rPr lang="en-NZ" dirty="0" smtClean="0"/>
              <a:t>the square of the effects’ standard errors.</a:t>
            </a:r>
          </a:p>
          <a:p>
            <a:r>
              <a:rPr lang="en-AU" dirty="0" smtClean="0"/>
              <a:t>For some types of meta-analysis, the software calculates standard errors from data you input (means, standard deviations, p values, confidence limits).</a:t>
            </a:r>
          </a:p>
          <a:p>
            <a:r>
              <a:rPr lang="en-AU" dirty="0" smtClean="0"/>
              <a:t>For other types of meta-analysis, you have to </a:t>
            </a:r>
            <a:r>
              <a:rPr lang="en-AU" dirty="0">
                <a:solidFill>
                  <a:srgbClr val="CC0066"/>
                </a:solidFill>
              </a:rPr>
              <a:t>derive</a:t>
            </a:r>
            <a:r>
              <a:rPr lang="en-AU" dirty="0" smtClean="0"/>
              <a:t> or </a:t>
            </a:r>
            <a:r>
              <a:rPr lang="en-AU" dirty="0">
                <a:solidFill>
                  <a:srgbClr val="CC0066"/>
                </a:solidFill>
              </a:rPr>
              <a:t>impute</a:t>
            </a:r>
            <a:r>
              <a:rPr lang="en-AU" dirty="0" smtClean="0"/>
              <a:t> the standard errors, then input them directly.</a:t>
            </a:r>
          </a:p>
          <a:p>
            <a:r>
              <a:rPr lang="en-AU" dirty="0" smtClean="0"/>
              <a:t>Either way, researchers who don’t understand this step make </a:t>
            </a:r>
            <a:r>
              <a:rPr lang="en-AU" dirty="0">
                <a:solidFill>
                  <a:srgbClr val="CC0066"/>
                </a:solidFill>
              </a:rPr>
              <a:t>big mistakes</a:t>
            </a:r>
            <a:r>
              <a:rPr lang="en-AU" dirty="0" smtClean="0"/>
              <a:t> here.</a:t>
            </a:r>
            <a:endParaRPr lang="en-NZ" dirty="0" smtClean="0"/>
          </a:p>
          <a:p>
            <a:r>
              <a:rPr lang="en-AU" dirty="0" smtClean="0"/>
              <a:t>You must </a:t>
            </a:r>
            <a:r>
              <a:rPr lang="en-AU" dirty="0">
                <a:solidFill>
                  <a:srgbClr val="CC0066"/>
                </a:solidFill>
              </a:rPr>
              <a:t>state exactly</a:t>
            </a:r>
            <a:r>
              <a:rPr lang="en-AU" dirty="0" smtClean="0"/>
              <a:t> </a:t>
            </a:r>
            <a:r>
              <a:rPr lang="en-AU" dirty="0"/>
              <a:t>what </a:t>
            </a:r>
            <a:r>
              <a:rPr lang="en-AU" dirty="0" smtClean="0"/>
              <a:t>you did, to </a:t>
            </a:r>
            <a:r>
              <a:rPr lang="en-AU" dirty="0"/>
              <a:t>satisfy readers that this step was </a:t>
            </a:r>
            <a:r>
              <a:rPr lang="en-AU" dirty="0" smtClean="0"/>
              <a:t>done correctly </a:t>
            </a:r>
            <a:r>
              <a:rPr lang="en-AU" dirty="0"/>
              <a:t>and </a:t>
            </a:r>
            <a:r>
              <a:rPr lang="en-AU" dirty="0" smtClean="0"/>
              <a:t>that the analysis can be replicated.</a:t>
            </a:r>
          </a:p>
        </p:txBody>
      </p:sp>
    </p:spTree>
    <p:extLst>
      <p:ext uri="{BB962C8B-B14F-4D97-AF65-F5344CB8AC3E}">
        <p14:creationId xmlns:p14="http://schemas.microsoft.com/office/powerpoint/2010/main" val="197897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28" y="54249"/>
            <a:ext cx="8868344" cy="632707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Accounting </a:t>
            </a:r>
            <a:r>
              <a:rPr lang="en-US" b="1" dirty="0">
                <a:solidFill>
                  <a:srgbClr val="0000FF"/>
                </a:solidFill>
              </a:rPr>
              <a:t>for Heterogeneity</a:t>
            </a:r>
            <a:r>
              <a:rPr lang="en-AU" b="1" dirty="0">
                <a:solidFill>
                  <a:srgbClr val="0000FF"/>
                </a:solidFill>
              </a:rPr>
              <a:t> </a:t>
            </a:r>
          </a:p>
          <a:p>
            <a:r>
              <a:rPr lang="en-AU" dirty="0" smtClean="0"/>
              <a:t>Heterogeneity </a:t>
            </a:r>
            <a:r>
              <a:rPr lang="en-AU" dirty="0"/>
              <a:t>refers to </a:t>
            </a:r>
            <a:r>
              <a:rPr lang="en-AU" dirty="0">
                <a:solidFill>
                  <a:srgbClr val="CC0066"/>
                </a:solidFill>
              </a:rPr>
              <a:t>real differences</a:t>
            </a:r>
            <a:r>
              <a:rPr lang="en-AU" dirty="0" smtClean="0"/>
              <a:t> between studies in the magnitude of an effect.</a:t>
            </a:r>
          </a:p>
          <a:p>
            <a:pPr lvl="1"/>
            <a:r>
              <a:rPr lang="en-AU" dirty="0" smtClean="0"/>
              <a:t>Such differences do not arise from </a:t>
            </a:r>
            <a:r>
              <a:rPr lang="en-AU" dirty="0"/>
              <a:t>sampling </a:t>
            </a:r>
            <a:r>
              <a:rPr lang="en-AU" dirty="0" smtClean="0"/>
              <a:t>variation.</a:t>
            </a:r>
          </a:p>
          <a:p>
            <a:pPr lvl="1"/>
            <a:r>
              <a:rPr lang="en-AU" dirty="0" smtClean="0"/>
              <a:t>They arise </a:t>
            </a:r>
            <a:r>
              <a:rPr lang="en-AU" dirty="0"/>
              <a:t>from </a:t>
            </a:r>
            <a:r>
              <a:rPr lang="en-AU" dirty="0">
                <a:solidFill>
                  <a:srgbClr val="0000CC"/>
                </a:solidFill>
              </a:rPr>
              <a:t>moderation</a:t>
            </a:r>
            <a:r>
              <a:rPr lang="en-AU" dirty="0"/>
              <a:t> of the effect by differences between studies in subject characteristics, environmental factors, study design, measurement techniques, and/or method of analysis. </a:t>
            </a:r>
            <a:endParaRPr lang="en-AU" dirty="0" smtClean="0"/>
          </a:p>
          <a:p>
            <a:r>
              <a:rPr lang="en-NZ" dirty="0" smtClean="0"/>
              <a:t>Testing </a:t>
            </a:r>
            <a:r>
              <a:rPr lang="en-NZ" dirty="0"/>
              <a:t>for heterogeneity with the </a:t>
            </a:r>
            <a:r>
              <a:rPr lang="en-NZ" dirty="0">
                <a:solidFill>
                  <a:srgbClr val="CC0066"/>
                </a:solidFill>
              </a:rPr>
              <a:t>I</a:t>
            </a:r>
            <a:r>
              <a:rPr lang="en-NZ" baseline="30000" dirty="0">
                <a:solidFill>
                  <a:srgbClr val="CC0066"/>
                </a:solidFill>
              </a:rPr>
              <a:t>2</a:t>
            </a:r>
            <a:r>
              <a:rPr lang="en-NZ" dirty="0">
                <a:solidFill>
                  <a:srgbClr val="CC0066"/>
                </a:solidFill>
              </a:rPr>
              <a:t> statistic</a:t>
            </a:r>
            <a:r>
              <a:rPr lang="en-NZ" dirty="0"/>
              <a:t> is </a:t>
            </a:r>
            <a:r>
              <a:rPr lang="en-NZ" dirty="0">
                <a:solidFill>
                  <a:srgbClr val="CC0066"/>
                </a:solidFill>
              </a:rPr>
              <a:t>futile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Non-significance </a:t>
            </a:r>
            <a:r>
              <a:rPr lang="en-NZ" dirty="0"/>
              <a:t>does not usually exclude the possibility of substantial </a:t>
            </a:r>
            <a:r>
              <a:rPr lang="en-NZ" dirty="0" smtClean="0"/>
              <a:t>heterogeneity.</a:t>
            </a:r>
          </a:p>
          <a:p>
            <a:pPr lvl="1"/>
            <a:r>
              <a:rPr lang="en-NZ" dirty="0"/>
              <a:t>N</a:t>
            </a:r>
            <a:r>
              <a:rPr lang="en-NZ" dirty="0" smtClean="0"/>
              <a:t>either </a:t>
            </a:r>
            <a:r>
              <a:rPr lang="en-NZ" dirty="0"/>
              <a:t>the I</a:t>
            </a:r>
            <a:r>
              <a:rPr lang="en-NZ" baseline="30000" dirty="0"/>
              <a:t>2</a:t>
            </a:r>
            <a:r>
              <a:rPr lang="en-NZ" dirty="0"/>
              <a:t> nor the related Q statistic properly represent the magnitude of </a:t>
            </a:r>
            <a:r>
              <a:rPr lang="en-NZ" dirty="0" smtClean="0"/>
              <a:t>heterogeneity.</a:t>
            </a:r>
          </a:p>
          <a:p>
            <a:r>
              <a:rPr lang="en-NZ" dirty="0" smtClean="0"/>
              <a:t>Instead, express </a:t>
            </a:r>
            <a:r>
              <a:rPr lang="en-NZ" dirty="0"/>
              <a:t>heterogeneity </a:t>
            </a:r>
            <a:r>
              <a:rPr lang="en-NZ" dirty="0" smtClean="0"/>
              <a:t>as the </a:t>
            </a:r>
            <a:r>
              <a:rPr lang="en-NZ" dirty="0">
                <a:solidFill>
                  <a:srgbClr val="CC0066"/>
                </a:solidFill>
              </a:rPr>
              <a:t>between-study SD</a:t>
            </a:r>
            <a:r>
              <a:rPr lang="en-NZ" dirty="0" smtClean="0"/>
              <a:t> </a:t>
            </a:r>
            <a:r>
              <a:rPr lang="en-NZ" dirty="0"/>
              <a:t>derived from </a:t>
            </a:r>
            <a:r>
              <a:rPr lang="en-NZ" dirty="0" smtClean="0"/>
              <a:t>a </a:t>
            </a:r>
            <a:r>
              <a:rPr lang="en-NZ" dirty="0">
                <a:solidFill>
                  <a:srgbClr val="CC0066"/>
                </a:solidFill>
              </a:rPr>
              <a:t>random-effect</a:t>
            </a:r>
            <a:r>
              <a:rPr lang="en-NZ" dirty="0" smtClean="0"/>
              <a:t> meta-analysis</a:t>
            </a:r>
            <a:r>
              <a:rPr lang="en-NZ" dirty="0"/>
              <a:t>. </a:t>
            </a:r>
            <a:endParaRPr lang="en-NZ" dirty="0" smtClean="0"/>
          </a:p>
          <a:p>
            <a:pPr lvl="1"/>
            <a:r>
              <a:rPr lang="en-NZ" dirty="0" smtClean="0"/>
              <a:t>All meta-analyses have to be random-effect meta-analyses!</a:t>
            </a:r>
          </a:p>
        </p:txBody>
      </p:sp>
    </p:spTree>
    <p:extLst>
      <p:ext uri="{BB962C8B-B14F-4D97-AF65-F5344CB8AC3E}">
        <p14:creationId xmlns:p14="http://schemas.microsoft.com/office/powerpoint/2010/main" val="409481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28" y="20741"/>
            <a:ext cx="8868344" cy="6803751"/>
          </a:xfrm>
        </p:spPr>
        <p:txBody>
          <a:bodyPr/>
          <a:lstStyle/>
          <a:p>
            <a:pPr lvl="1"/>
            <a:r>
              <a:rPr lang="en-NZ" dirty="0" smtClean="0"/>
              <a:t>The between-study SD </a:t>
            </a:r>
            <a:r>
              <a:rPr lang="en-NZ" dirty="0"/>
              <a:t>is the typical difference in the true value of the effect in different study settings. </a:t>
            </a:r>
          </a:p>
          <a:p>
            <a:pPr lvl="1"/>
            <a:r>
              <a:rPr lang="en-NZ" dirty="0" smtClean="0"/>
              <a:t>As </a:t>
            </a:r>
            <a:r>
              <a:rPr lang="en-NZ" dirty="0"/>
              <a:t>with the SD representing individual </a:t>
            </a:r>
            <a:r>
              <a:rPr lang="en-NZ" dirty="0" smtClean="0"/>
              <a:t>responses, </a:t>
            </a:r>
            <a:r>
              <a:rPr lang="en-NZ" dirty="0"/>
              <a:t>it should be </a:t>
            </a:r>
            <a:r>
              <a:rPr lang="en-NZ" dirty="0">
                <a:solidFill>
                  <a:srgbClr val="0000CC"/>
                </a:solidFill>
              </a:rPr>
              <a:t>doubled</a:t>
            </a:r>
            <a:r>
              <a:rPr lang="en-NZ" dirty="0"/>
              <a:t> before it is interpreted against the scale of magnitudes normally used to interpret differences in </a:t>
            </a:r>
            <a:r>
              <a:rPr lang="en-NZ" dirty="0" smtClean="0"/>
              <a:t>means. </a:t>
            </a:r>
          </a:p>
          <a:p>
            <a:pPr lvl="1"/>
            <a:r>
              <a:rPr lang="en-NZ" dirty="0" smtClean="0"/>
              <a:t>It </a:t>
            </a:r>
            <a:r>
              <a:rPr lang="en-NZ" dirty="0"/>
              <a:t>has its own uncertainty, which needs to be estimated, presented, and taken into account in the interpretation of its </a:t>
            </a:r>
            <a:r>
              <a:rPr lang="en-NZ" dirty="0" smtClean="0"/>
              <a:t>magnitude. </a:t>
            </a:r>
          </a:p>
          <a:p>
            <a:pPr lvl="1"/>
            <a:r>
              <a:rPr lang="en-NZ" dirty="0" smtClean="0"/>
              <a:t>Heterogeneity can also be presented as mean ± 1.96</a:t>
            </a:r>
            <a:r>
              <a:rPr lang="en-NZ" dirty="0" smtClean="0">
                <a:sym typeface="Symbol"/>
              </a:rPr>
              <a:t></a:t>
            </a:r>
            <a:r>
              <a:rPr lang="en-NZ" dirty="0" smtClean="0"/>
              <a:t>SD.</a:t>
            </a:r>
          </a:p>
          <a:p>
            <a:pPr lvl="2"/>
            <a:r>
              <a:rPr lang="en-NZ" dirty="0" smtClean="0"/>
              <a:t>This is a 95% “</a:t>
            </a:r>
            <a:r>
              <a:rPr lang="en-NZ" dirty="0">
                <a:solidFill>
                  <a:srgbClr val="008000"/>
                </a:solidFill>
              </a:rPr>
              <a:t>prediction interval</a:t>
            </a:r>
            <a:r>
              <a:rPr lang="en-NZ" dirty="0" smtClean="0"/>
              <a:t>”, like a clinical reference range.</a:t>
            </a:r>
          </a:p>
          <a:p>
            <a:pPr>
              <a:lnSpc>
                <a:spcPct val="95000"/>
              </a:lnSpc>
            </a:pPr>
            <a:r>
              <a:rPr lang="en-NZ" dirty="0"/>
              <a:t>Having shown that there </a:t>
            </a:r>
            <a:r>
              <a:rPr lang="en-NZ" i="1" dirty="0"/>
              <a:t>could</a:t>
            </a:r>
            <a:r>
              <a:rPr lang="en-NZ" dirty="0"/>
              <a:t> be substantial heterogeneity, the meta-analyst should then try to </a:t>
            </a:r>
            <a:r>
              <a:rPr lang="en-NZ" dirty="0">
                <a:solidFill>
                  <a:srgbClr val="CC0066"/>
                </a:solidFill>
              </a:rPr>
              <a:t>explain</a:t>
            </a:r>
            <a:r>
              <a:rPr lang="en-NZ" dirty="0"/>
              <a:t> </a:t>
            </a:r>
            <a:r>
              <a:rPr lang="en-NZ" dirty="0" smtClean="0"/>
              <a:t>it…</a:t>
            </a:r>
          </a:p>
          <a:p>
            <a:pPr lvl="1"/>
            <a:r>
              <a:rPr lang="en-NZ" dirty="0" smtClean="0"/>
              <a:t>either by </a:t>
            </a:r>
            <a:r>
              <a:rPr lang="en-NZ" dirty="0"/>
              <a:t>performing separate meta-analyses of </a:t>
            </a:r>
            <a:r>
              <a:rPr lang="en-NZ" dirty="0">
                <a:solidFill>
                  <a:srgbClr val="0000CC"/>
                </a:solidFill>
              </a:rPr>
              <a:t>subgroups</a:t>
            </a:r>
            <a:r>
              <a:rPr lang="en-NZ" dirty="0"/>
              <a:t> of </a:t>
            </a:r>
            <a:r>
              <a:rPr lang="en-NZ" dirty="0" smtClean="0"/>
              <a:t>studies,</a:t>
            </a:r>
          </a:p>
          <a:p>
            <a:pPr lvl="1"/>
            <a:r>
              <a:rPr lang="en-NZ" dirty="0" smtClean="0"/>
              <a:t>or preferably by </a:t>
            </a:r>
            <a:r>
              <a:rPr lang="en-NZ" dirty="0"/>
              <a:t>performing a </a:t>
            </a:r>
            <a:r>
              <a:rPr lang="en-NZ" dirty="0">
                <a:solidFill>
                  <a:srgbClr val="0000CC"/>
                </a:solidFill>
              </a:rPr>
              <a:t>meta-regression</a:t>
            </a:r>
            <a:r>
              <a:rPr lang="en-NZ" dirty="0"/>
              <a:t> with study characteristics as predictors. </a:t>
            </a:r>
            <a:endParaRPr lang="en-NZ" dirty="0" smtClean="0"/>
          </a:p>
          <a:p>
            <a:pPr lvl="2"/>
            <a:r>
              <a:rPr lang="en-NZ" dirty="0" smtClean="0"/>
              <a:t>This approach allows </a:t>
            </a:r>
            <a:r>
              <a:rPr lang="en-NZ" dirty="0"/>
              <a:t>for proper estimation and adjustment for </a:t>
            </a:r>
            <a:r>
              <a:rPr lang="en-NZ" dirty="0">
                <a:solidFill>
                  <a:srgbClr val="008000"/>
                </a:solidFill>
              </a:rPr>
              <a:t>mutual confounding</a:t>
            </a:r>
            <a:r>
              <a:rPr lang="en-NZ" dirty="0"/>
              <a:t> with multiple predictors</a:t>
            </a:r>
            <a:r>
              <a:rPr lang="en-N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840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28" y="54249"/>
            <a:ext cx="8868344" cy="647109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Coping with Repeated Measurement</a:t>
            </a:r>
            <a:r>
              <a:rPr lang="en-AU" b="1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NZ" dirty="0" smtClean="0"/>
              <a:t>A given study </a:t>
            </a:r>
            <a:r>
              <a:rPr lang="en-NZ" dirty="0"/>
              <a:t>often provides several estimates of an effect that can be included in a </a:t>
            </a:r>
            <a:r>
              <a:rPr lang="en-NZ" dirty="0" smtClean="0"/>
              <a:t>meta-analysis</a:t>
            </a:r>
          </a:p>
          <a:p>
            <a:pPr lvl="1"/>
            <a:r>
              <a:rPr lang="en-NZ" dirty="0" smtClean="0"/>
              <a:t>Examples: effects for males </a:t>
            </a:r>
            <a:r>
              <a:rPr lang="en-NZ" dirty="0"/>
              <a:t>and </a:t>
            </a:r>
            <a:r>
              <a:rPr lang="en-NZ" dirty="0" smtClean="0"/>
              <a:t>females, effects </a:t>
            </a:r>
            <a:r>
              <a:rPr lang="en-NZ" dirty="0"/>
              <a:t>for different </a:t>
            </a:r>
            <a:r>
              <a:rPr lang="en-NZ" dirty="0" smtClean="0"/>
              <a:t>doses, effects for different </a:t>
            </a:r>
            <a:r>
              <a:rPr lang="en-NZ" dirty="0"/>
              <a:t>time points. </a:t>
            </a:r>
            <a:endParaRPr lang="en-NZ" dirty="0" smtClean="0"/>
          </a:p>
          <a:p>
            <a:r>
              <a:rPr lang="en-NZ" dirty="0" smtClean="0"/>
              <a:t>Such </a:t>
            </a:r>
            <a:r>
              <a:rPr lang="en-NZ" dirty="0"/>
              <a:t>effects represent </a:t>
            </a:r>
            <a:r>
              <a:rPr lang="en-NZ" dirty="0">
                <a:solidFill>
                  <a:srgbClr val="CC0066"/>
                </a:solidFill>
              </a:rPr>
              <a:t>repeated measurement</a:t>
            </a:r>
            <a:r>
              <a:rPr lang="en-NZ" dirty="0"/>
              <a:t> on </a:t>
            </a:r>
            <a:r>
              <a:rPr lang="en-NZ" dirty="0" smtClean="0"/>
              <a:t>a study</a:t>
            </a:r>
            <a:r>
              <a:rPr lang="en-NZ" dirty="0"/>
              <a:t>, so the usual meta-analytic mixed model with a single between-study random effect is not appropriate</a:t>
            </a:r>
            <a:r>
              <a:rPr lang="en-NZ" dirty="0" smtClean="0"/>
              <a:t>.</a:t>
            </a:r>
          </a:p>
          <a:p>
            <a:r>
              <a:rPr lang="en-NZ" dirty="0" smtClean="0"/>
              <a:t>How do meta-analysts cope </a:t>
            </a:r>
            <a:r>
              <a:rPr lang="en-NZ" dirty="0"/>
              <a:t>with </a:t>
            </a:r>
            <a:r>
              <a:rPr lang="en-NZ" dirty="0" smtClean="0"/>
              <a:t>repeated measurement?</a:t>
            </a:r>
          </a:p>
          <a:p>
            <a:pPr lvl="1"/>
            <a:r>
              <a:rPr lang="en-NZ" dirty="0" smtClean="0"/>
              <a:t>By </a:t>
            </a:r>
            <a:r>
              <a:rPr lang="en-NZ" dirty="0"/>
              <a:t>treating the estimates as if they came from separate </a:t>
            </a:r>
            <a:r>
              <a:rPr lang="en-NZ" dirty="0" smtClean="0"/>
              <a:t>studies, </a:t>
            </a:r>
          </a:p>
          <a:p>
            <a:pPr lvl="1"/>
            <a:r>
              <a:rPr lang="en-NZ" dirty="0"/>
              <a:t>o</a:t>
            </a:r>
            <a:r>
              <a:rPr lang="en-NZ" dirty="0" smtClean="0"/>
              <a:t>r </a:t>
            </a:r>
            <a:r>
              <a:rPr lang="en-NZ" dirty="0"/>
              <a:t>by performing subgroup analyses that </a:t>
            </a:r>
            <a:r>
              <a:rPr lang="en-NZ" dirty="0" smtClean="0"/>
              <a:t>do not </a:t>
            </a:r>
            <a:r>
              <a:rPr lang="en-NZ" dirty="0"/>
              <a:t>include repeated </a:t>
            </a:r>
            <a:r>
              <a:rPr lang="en-NZ" dirty="0" smtClean="0"/>
              <a:t>measurement. </a:t>
            </a:r>
          </a:p>
          <a:p>
            <a:pPr lvl="1"/>
            <a:r>
              <a:rPr lang="en-NZ" dirty="0" smtClean="0"/>
              <a:t>Both approaches have problems.</a:t>
            </a:r>
          </a:p>
          <a:p>
            <a:r>
              <a:rPr lang="en-NZ" dirty="0" smtClean="0"/>
              <a:t>The best solution is to include a </a:t>
            </a:r>
            <a:r>
              <a:rPr lang="en-NZ" dirty="0">
                <a:solidFill>
                  <a:srgbClr val="CC0066"/>
                </a:solidFill>
              </a:rPr>
              <a:t>within-study random </a:t>
            </a:r>
            <a:r>
              <a:rPr lang="en-NZ" dirty="0" smtClean="0">
                <a:solidFill>
                  <a:srgbClr val="CC0066"/>
                </a:solidFill>
              </a:rPr>
              <a:t>effect</a:t>
            </a:r>
            <a:r>
              <a:rPr lang="en-NZ" dirty="0"/>
              <a:t> </a:t>
            </a:r>
            <a:r>
              <a:rPr lang="en-NZ" dirty="0" smtClean="0"/>
              <a:t>in the mixed linear meta-analytic model.</a:t>
            </a:r>
          </a:p>
        </p:txBody>
      </p:sp>
    </p:spTree>
    <p:extLst>
      <p:ext uri="{BB962C8B-B14F-4D97-AF65-F5344CB8AC3E}">
        <p14:creationId xmlns:p14="http://schemas.microsoft.com/office/powerpoint/2010/main" val="73031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27" y="54249"/>
            <a:ext cx="8945346" cy="6712311"/>
          </a:xfrm>
        </p:spPr>
        <p:txBody>
          <a:bodyPr/>
          <a:lstStyle/>
          <a:p>
            <a:pPr marL="0" indent="0">
              <a:lnSpc>
                <a:spcPct val="96000"/>
              </a:lnSpc>
              <a:buNone/>
            </a:pPr>
            <a:r>
              <a:rPr lang="en-AU" b="1" dirty="0">
                <a:solidFill>
                  <a:srgbClr val="0000FF"/>
                </a:solidFill>
              </a:rPr>
              <a:t>Publication Bias and Outlier Studies </a:t>
            </a:r>
            <a:endParaRPr lang="en-AU" b="1" dirty="0" smtClean="0">
              <a:solidFill>
                <a:srgbClr val="0000FF"/>
              </a:solidFill>
            </a:endParaRPr>
          </a:p>
          <a:p>
            <a:pPr>
              <a:lnSpc>
                <a:spcPct val="96000"/>
              </a:lnSpc>
            </a:pPr>
            <a:r>
              <a:rPr lang="en-NZ" dirty="0"/>
              <a:t>A pervasive tendency for only statistically significant effects to end up in print results in the </a:t>
            </a:r>
            <a:r>
              <a:rPr lang="en-NZ" dirty="0">
                <a:solidFill>
                  <a:srgbClr val="CC0066"/>
                </a:solidFill>
              </a:rPr>
              <a:t>overestimation</a:t>
            </a:r>
            <a:r>
              <a:rPr lang="en-NZ" dirty="0"/>
              <a:t> of </a:t>
            </a:r>
            <a:r>
              <a:rPr lang="en-NZ" dirty="0" smtClean="0"/>
              <a:t>effects </a:t>
            </a:r>
            <a:r>
              <a:rPr lang="en-NZ" dirty="0"/>
              <a:t>known as publication bias</a:t>
            </a:r>
            <a:r>
              <a:rPr lang="en-NZ" dirty="0" smtClean="0"/>
              <a:t>.</a:t>
            </a:r>
          </a:p>
          <a:p>
            <a:pPr>
              <a:lnSpc>
                <a:spcPct val="96000"/>
              </a:lnSpc>
            </a:pPr>
            <a:r>
              <a:rPr lang="en-NZ" dirty="0" smtClean="0"/>
              <a:t>Some meta-analysts don’t even consider it.</a:t>
            </a:r>
          </a:p>
          <a:p>
            <a:pPr>
              <a:lnSpc>
                <a:spcPct val="96000"/>
              </a:lnSpc>
            </a:pPr>
            <a:r>
              <a:rPr lang="en-NZ" dirty="0" smtClean="0"/>
              <a:t>Those who do look for </a:t>
            </a:r>
            <a:r>
              <a:rPr lang="en-NZ" dirty="0">
                <a:solidFill>
                  <a:srgbClr val="CC0066"/>
                </a:solidFill>
              </a:rPr>
              <a:t>asymmetry</a:t>
            </a:r>
            <a:r>
              <a:rPr lang="en-NZ" dirty="0" smtClean="0"/>
              <a:t> </a:t>
            </a:r>
            <a:r>
              <a:rPr lang="en-NZ" dirty="0"/>
              <a:t>in the </a:t>
            </a:r>
            <a:r>
              <a:rPr lang="en-NZ" dirty="0">
                <a:solidFill>
                  <a:srgbClr val="CC0066"/>
                </a:solidFill>
              </a:rPr>
              <a:t>funnel-shaped</a:t>
            </a:r>
            <a:r>
              <a:rPr lang="en-NZ" dirty="0"/>
              <a:t> </a:t>
            </a:r>
            <a:r>
              <a:rPr lang="en-NZ" dirty="0">
                <a:solidFill>
                  <a:srgbClr val="CC0066"/>
                </a:solidFill>
              </a:rPr>
              <a:t>plot</a:t>
            </a:r>
            <a:r>
              <a:rPr lang="en-NZ" dirty="0"/>
              <a:t> of observed effects vs </a:t>
            </a:r>
            <a:r>
              <a:rPr lang="en-NZ" dirty="0" smtClean="0"/>
              <a:t>standard </a:t>
            </a:r>
            <a:r>
              <a:rPr lang="en-NZ" dirty="0"/>
              <a:t>errors</a:t>
            </a:r>
            <a:r>
              <a:rPr lang="en-NZ" dirty="0" smtClean="0"/>
              <a:t>, a </a:t>
            </a:r>
            <a:r>
              <a:rPr lang="en-NZ" dirty="0"/>
              <a:t>sign of publication </a:t>
            </a:r>
            <a:r>
              <a:rPr lang="en-NZ" dirty="0" smtClean="0"/>
              <a:t>bias.</a:t>
            </a:r>
          </a:p>
          <a:p>
            <a:pPr lvl="1">
              <a:lnSpc>
                <a:spcPct val="96000"/>
              </a:lnSpc>
            </a:pPr>
            <a:r>
              <a:rPr lang="en-NZ" dirty="0" smtClean="0"/>
              <a:t>But heterogeneity </a:t>
            </a:r>
            <a:r>
              <a:rPr lang="en-NZ" dirty="0"/>
              <a:t>disrupts the funnel shape, </a:t>
            </a:r>
            <a:r>
              <a:rPr lang="en-NZ" dirty="0" smtClean="0"/>
              <a:t>increasing </a:t>
            </a:r>
            <a:r>
              <a:rPr lang="en-NZ" dirty="0"/>
              <a:t>the </a:t>
            </a:r>
            <a:r>
              <a:rPr lang="en-NZ" dirty="0" smtClean="0"/>
              <a:t>rate of </a:t>
            </a:r>
            <a:r>
              <a:rPr lang="en-NZ" dirty="0"/>
              <a:t>false-negative and false-positive decisions about publication </a:t>
            </a:r>
            <a:r>
              <a:rPr lang="en-NZ" dirty="0" smtClean="0"/>
              <a:t>bias.</a:t>
            </a:r>
          </a:p>
          <a:p>
            <a:pPr lvl="1">
              <a:lnSpc>
                <a:spcPct val="96000"/>
              </a:lnSpc>
            </a:pPr>
            <a:r>
              <a:rPr lang="en-NZ" dirty="0" smtClean="0"/>
              <a:t>And the assessment is made without taking </a:t>
            </a:r>
            <a:r>
              <a:rPr lang="en-NZ" dirty="0"/>
              <a:t>into account </a:t>
            </a:r>
            <a:r>
              <a:rPr lang="en-NZ" dirty="0" smtClean="0"/>
              <a:t>heterogeneity </a:t>
            </a:r>
            <a:r>
              <a:rPr lang="en-NZ" dirty="0"/>
              <a:t>explained in </a:t>
            </a:r>
            <a:r>
              <a:rPr lang="en-NZ" dirty="0" smtClean="0"/>
              <a:t>any subsequent meta-regression.</a:t>
            </a:r>
          </a:p>
          <a:p>
            <a:pPr>
              <a:lnSpc>
                <a:spcPct val="96000"/>
              </a:lnSpc>
            </a:pPr>
            <a:r>
              <a:rPr lang="en-NZ" dirty="0" smtClean="0"/>
              <a:t>Solution: a </a:t>
            </a:r>
            <a:r>
              <a:rPr lang="en-NZ" dirty="0">
                <a:solidFill>
                  <a:srgbClr val="CC0066"/>
                </a:solidFill>
              </a:rPr>
              <a:t>plot</a:t>
            </a:r>
            <a:r>
              <a:rPr lang="en-NZ" dirty="0"/>
              <a:t> of the values of the study </a:t>
            </a:r>
            <a:r>
              <a:rPr lang="en-NZ" dirty="0">
                <a:solidFill>
                  <a:srgbClr val="CC0066"/>
                </a:solidFill>
              </a:rPr>
              <a:t>random-effect solution</a:t>
            </a:r>
            <a:r>
              <a:rPr lang="en-NZ" dirty="0"/>
              <a:t> (effectively the study </a:t>
            </a:r>
            <a:r>
              <a:rPr lang="en-NZ" dirty="0" smtClean="0"/>
              <a:t>residuals</a:t>
            </a:r>
            <a:r>
              <a:rPr lang="en-NZ" dirty="0"/>
              <a:t>) vs the </a:t>
            </a:r>
            <a:r>
              <a:rPr lang="en-NZ" dirty="0">
                <a:solidFill>
                  <a:srgbClr val="CC0066"/>
                </a:solidFill>
              </a:rPr>
              <a:t>study standard error</a:t>
            </a:r>
            <a:r>
              <a:rPr lang="en-NZ" dirty="0" smtClean="0"/>
              <a:t>.</a:t>
            </a:r>
          </a:p>
          <a:p>
            <a:pPr lvl="1">
              <a:lnSpc>
                <a:spcPct val="96000"/>
              </a:lnSpc>
            </a:pPr>
            <a:r>
              <a:rPr lang="en-NZ" dirty="0">
                <a:solidFill>
                  <a:srgbClr val="0000CC"/>
                </a:solidFill>
              </a:rPr>
              <a:t>Delete studies</a:t>
            </a:r>
            <a:r>
              <a:rPr lang="en-NZ" dirty="0" smtClean="0"/>
              <a:t> with large SE responsible for a non-uniform plot.</a:t>
            </a:r>
          </a:p>
          <a:p>
            <a:pPr lvl="1">
              <a:lnSpc>
                <a:spcPct val="96000"/>
              </a:lnSpc>
            </a:pPr>
            <a:r>
              <a:rPr lang="en-NZ" dirty="0" smtClean="0"/>
              <a:t>Standardization </a:t>
            </a:r>
            <a:r>
              <a:rPr lang="en-NZ" dirty="0"/>
              <a:t>of the random-effect values converts them to z scores, which also allow for </a:t>
            </a:r>
            <a:r>
              <a:rPr lang="en-NZ" dirty="0">
                <a:solidFill>
                  <a:srgbClr val="0000CC"/>
                </a:solidFill>
              </a:rPr>
              <a:t>identification of outlier studies</a:t>
            </a:r>
            <a:r>
              <a:rPr lang="en-N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775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28" y="54249"/>
            <a:ext cx="8868344" cy="6327079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0000FF"/>
                </a:solidFill>
              </a:rPr>
              <a:t>Interpreting Magnitudes</a:t>
            </a:r>
            <a:r>
              <a:rPr lang="en-AU" b="1" dirty="0" smtClean="0">
                <a:solidFill>
                  <a:srgbClr val="0000FF"/>
                </a:solidFill>
              </a:rPr>
              <a:t> </a:t>
            </a:r>
          </a:p>
          <a:p>
            <a:r>
              <a:rPr lang="en-NZ" dirty="0"/>
              <a:t>Some authors </a:t>
            </a:r>
            <a:r>
              <a:rPr lang="en-NZ" dirty="0" smtClean="0"/>
              <a:t>assume that </a:t>
            </a:r>
            <a:r>
              <a:rPr lang="en-NZ" dirty="0"/>
              <a:t>statistical significance </a:t>
            </a:r>
            <a:r>
              <a:rPr lang="en-NZ" dirty="0" smtClean="0"/>
              <a:t>of the meta-</a:t>
            </a:r>
            <a:r>
              <a:rPr lang="en-NZ" dirty="0" err="1" smtClean="0"/>
              <a:t>analyzed</a:t>
            </a:r>
            <a:r>
              <a:rPr lang="en-NZ" dirty="0" smtClean="0"/>
              <a:t> effect automatically </a:t>
            </a:r>
            <a:r>
              <a:rPr lang="en-NZ" dirty="0"/>
              <a:t>confers importance on the </a:t>
            </a:r>
            <a:r>
              <a:rPr lang="en-NZ" dirty="0" smtClean="0"/>
              <a:t>effect.</a:t>
            </a:r>
          </a:p>
          <a:p>
            <a:pPr lvl="1"/>
            <a:r>
              <a:rPr lang="en-NZ" dirty="0" smtClean="0"/>
              <a:t>But such </a:t>
            </a:r>
            <a:r>
              <a:rPr lang="en-NZ" dirty="0">
                <a:solidFill>
                  <a:srgbClr val="0000CC"/>
                </a:solidFill>
              </a:rPr>
              <a:t>hypothesis testing</a:t>
            </a:r>
            <a:r>
              <a:rPr lang="en-NZ" dirty="0" smtClean="0"/>
              <a:t> </a:t>
            </a:r>
            <a:r>
              <a:rPr lang="en-NZ" dirty="0"/>
              <a:t>is particularly inappropriate for </a:t>
            </a:r>
            <a:r>
              <a:rPr lang="en-NZ" dirty="0" smtClean="0"/>
              <a:t>meta-</a:t>
            </a:r>
            <a:r>
              <a:rPr lang="en-NZ" dirty="0" err="1" smtClean="0"/>
              <a:t>analyzed</a:t>
            </a:r>
            <a:r>
              <a:rPr lang="en-NZ" dirty="0" smtClean="0"/>
              <a:t> effects.</a:t>
            </a:r>
          </a:p>
          <a:p>
            <a:pPr lvl="1"/>
            <a:r>
              <a:rPr lang="en-NZ" dirty="0" smtClean="0"/>
              <a:t>Inferences </a:t>
            </a:r>
            <a:r>
              <a:rPr lang="en-NZ" dirty="0"/>
              <a:t>about the magnitude of all statistics should be based one way or another on the uncertainty represented by the </a:t>
            </a:r>
            <a:r>
              <a:rPr lang="en-NZ" dirty="0">
                <a:solidFill>
                  <a:srgbClr val="0000CC"/>
                </a:solidFill>
              </a:rPr>
              <a:t>magnitude of lower and upper confidence limits</a:t>
            </a:r>
            <a:r>
              <a:rPr lang="en-NZ" dirty="0" smtClean="0"/>
              <a:t>.</a:t>
            </a:r>
          </a:p>
          <a:p>
            <a:r>
              <a:rPr lang="en-NZ" dirty="0" smtClean="0"/>
              <a:t>Some authors use </a:t>
            </a:r>
            <a:r>
              <a:rPr lang="en-NZ" dirty="0"/>
              <a:t>various scales to interpret standardized </a:t>
            </a:r>
            <a:r>
              <a:rPr lang="en-NZ" dirty="0" smtClean="0"/>
              <a:t>effects, </a:t>
            </a:r>
            <a:r>
              <a:rPr lang="en-NZ" dirty="0"/>
              <a:t>without </a:t>
            </a:r>
            <a:r>
              <a:rPr lang="en-NZ" dirty="0" smtClean="0"/>
              <a:t>checking whether the magnitudes represent </a:t>
            </a:r>
            <a:r>
              <a:rPr lang="en-NZ" dirty="0">
                <a:solidFill>
                  <a:srgbClr val="CC0066"/>
                </a:solidFill>
              </a:rPr>
              <a:t>important clinical or practical effects</a:t>
            </a:r>
            <a:r>
              <a:rPr lang="en-NZ" dirty="0" smtClean="0"/>
              <a:t> </a:t>
            </a:r>
            <a:r>
              <a:rPr lang="en-NZ" dirty="0"/>
              <a:t>in all or any </a:t>
            </a:r>
            <a:r>
              <a:rPr lang="en-NZ" dirty="0" smtClean="0"/>
              <a:t>populations.</a:t>
            </a:r>
          </a:p>
          <a:p>
            <a:pPr lvl="1"/>
            <a:r>
              <a:rPr lang="en-NZ" dirty="0" smtClean="0"/>
              <a:t>Standardization is OK when </a:t>
            </a:r>
            <a:r>
              <a:rPr lang="en-NZ" dirty="0"/>
              <a:t>there is no real-world scale, </a:t>
            </a:r>
            <a:r>
              <a:rPr lang="en-NZ" dirty="0" smtClean="0"/>
              <a:t>but…</a:t>
            </a:r>
          </a:p>
          <a:p>
            <a:pPr lvl="1"/>
            <a:r>
              <a:rPr lang="en-NZ" dirty="0" smtClean="0"/>
              <a:t>The </a:t>
            </a:r>
            <a:r>
              <a:rPr lang="en-NZ" dirty="0"/>
              <a:t>standardization should be done </a:t>
            </a:r>
            <a:r>
              <a:rPr lang="en-NZ" i="1" dirty="0">
                <a:solidFill>
                  <a:srgbClr val="0000CC"/>
                </a:solidFill>
              </a:rPr>
              <a:t>after</a:t>
            </a:r>
            <a:r>
              <a:rPr lang="en-NZ" dirty="0"/>
              <a:t> the meta-analysis, using appropriately averaged between-subject SD from studies representing a population of interest</a:t>
            </a:r>
            <a:r>
              <a:rPr lang="en-N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960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28" y="54249"/>
            <a:ext cx="8868344" cy="3806799"/>
          </a:xfrm>
        </p:spPr>
        <p:txBody>
          <a:bodyPr/>
          <a:lstStyle/>
          <a:p>
            <a:r>
              <a:rPr lang="en-NZ" dirty="0" smtClean="0"/>
              <a:t>Meta-analysts have difficulty with interpreting the magnitude of the effect of </a:t>
            </a:r>
            <a:r>
              <a:rPr lang="en-NZ" dirty="0">
                <a:solidFill>
                  <a:srgbClr val="CC0066"/>
                </a:solidFill>
              </a:rPr>
              <a:t>moderators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Correlation coefficients and </a:t>
            </a:r>
            <a:r>
              <a:rPr lang="en-NZ" dirty="0"/>
              <a:t>"beta" </a:t>
            </a:r>
            <a:r>
              <a:rPr lang="en-NZ" dirty="0" smtClean="0"/>
              <a:t>coefficients do </a:t>
            </a:r>
            <a:r>
              <a:rPr lang="en-NZ" dirty="0"/>
              <a:t>not </a:t>
            </a:r>
            <a:r>
              <a:rPr lang="en-NZ" dirty="0" smtClean="0"/>
              <a:t>convey the magnitude. </a:t>
            </a:r>
          </a:p>
          <a:p>
            <a:pPr lvl="1"/>
            <a:r>
              <a:rPr lang="en-NZ" dirty="0"/>
              <a:t>Moderators </a:t>
            </a:r>
            <a:r>
              <a:rPr lang="en-NZ" dirty="0" smtClean="0"/>
              <a:t>included </a:t>
            </a:r>
            <a:r>
              <a:rPr lang="en-NZ" dirty="0"/>
              <a:t>as simple linear predictors should be evaluated for a difference in the characteristic equal to </a:t>
            </a:r>
            <a:r>
              <a:rPr lang="en-NZ" dirty="0">
                <a:solidFill>
                  <a:srgbClr val="0000CC"/>
                </a:solidFill>
              </a:rPr>
              <a:t>two between-subject SDs</a:t>
            </a:r>
            <a:r>
              <a:rPr lang="en-NZ" dirty="0"/>
              <a:t> </a:t>
            </a:r>
            <a:r>
              <a:rPr lang="en-NZ" dirty="0" smtClean="0"/>
              <a:t>averaged </a:t>
            </a:r>
            <a:r>
              <a:rPr lang="en-NZ" dirty="0"/>
              <a:t>from selected studies. </a:t>
            </a:r>
            <a:endParaRPr lang="en-NZ" dirty="0" smtClean="0"/>
          </a:p>
          <a:p>
            <a:pPr lvl="1"/>
            <a:r>
              <a:rPr lang="en-NZ" dirty="0" smtClean="0"/>
              <a:t>A </a:t>
            </a:r>
            <a:r>
              <a:rPr lang="en-NZ" dirty="0"/>
              <a:t>suspected non-linear moderator can be coded as quantiles or other sub-group levels and evaluated </a:t>
            </a:r>
            <a:r>
              <a:rPr lang="en-NZ" dirty="0" smtClean="0"/>
              <a:t>accordingly.</a:t>
            </a:r>
          </a:p>
        </p:txBody>
      </p:sp>
    </p:spTree>
    <p:extLst>
      <p:ext uri="{BB962C8B-B14F-4D97-AF65-F5344CB8AC3E}">
        <p14:creationId xmlns:p14="http://schemas.microsoft.com/office/powerpoint/2010/main" val="300207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28" y="54249"/>
            <a:ext cx="8868344" cy="474290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00FF"/>
                </a:solidFill>
              </a:rPr>
              <a:t>Conclusion</a:t>
            </a:r>
            <a:endParaRPr lang="en-NZ" dirty="0"/>
          </a:p>
          <a:p>
            <a:r>
              <a:rPr lang="en-NZ" dirty="0" smtClean="0"/>
              <a:t>Be </a:t>
            </a:r>
            <a:r>
              <a:rPr lang="en-NZ" dirty="0">
                <a:solidFill>
                  <a:srgbClr val="CC0066"/>
                </a:solidFill>
              </a:rPr>
              <a:t>sceptical</a:t>
            </a:r>
            <a:r>
              <a:rPr lang="en-NZ" dirty="0" smtClean="0"/>
              <a:t> about meta-analysed differences or changes in means based on </a:t>
            </a:r>
            <a:r>
              <a:rPr lang="en-NZ" dirty="0">
                <a:solidFill>
                  <a:srgbClr val="CC0066"/>
                </a:solidFill>
              </a:rPr>
              <a:t>standardization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The authors have probably made </a:t>
            </a:r>
            <a:r>
              <a:rPr lang="en-NZ" dirty="0">
                <a:solidFill>
                  <a:srgbClr val="0000CC"/>
                </a:solidFill>
              </a:rPr>
              <a:t>major errors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Even when done correctly, standardization results in </a:t>
            </a:r>
            <a:r>
              <a:rPr lang="en-NZ" dirty="0">
                <a:solidFill>
                  <a:srgbClr val="0000CC"/>
                </a:solidFill>
              </a:rPr>
              <a:t>artefactual heterogeneity</a:t>
            </a:r>
            <a:r>
              <a:rPr lang="en-NZ" dirty="0" smtClean="0"/>
              <a:t>.</a:t>
            </a:r>
          </a:p>
          <a:p>
            <a:r>
              <a:rPr lang="en-NZ" dirty="0" smtClean="0"/>
              <a:t>Be </a:t>
            </a:r>
            <a:r>
              <a:rPr lang="en-NZ" dirty="0">
                <a:solidFill>
                  <a:srgbClr val="CC0066"/>
                </a:solidFill>
              </a:rPr>
              <a:t>cautious</a:t>
            </a:r>
            <a:r>
              <a:rPr lang="en-NZ" dirty="0"/>
              <a:t> about implementing the findings of a meta-analysis lacking a full account of </a:t>
            </a:r>
            <a:r>
              <a:rPr lang="en-NZ" dirty="0">
                <a:solidFill>
                  <a:srgbClr val="CC0066"/>
                </a:solidFill>
              </a:rPr>
              <a:t>heterogeneity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Use </a:t>
            </a:r>
            <a:r>
              <a:rPr lang="en-NZ" dirty="0"/>
              <a:t>it primarily as a </a:t>
            </a:r>
            <a:r>
              <a:rPr lang="en-NZ" dirty="0">
                <a:solidFill>
                  <a:srgbClr val="0000CC"/>
                </a:solidFill>
              </a:rPr>
              <a:t>reference list</a:t>
            </a:r>
            <a:r>
              <a:rPr lang="en-NZ" dirty="0"/>
              <a:t> to find studies from settings similar to your own, and use these studies to draw your own conclusions about the magnitude of the effect in your setting</a:t>
            </a:r>
            <a:r>
              <a:rPr lang="en-N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6105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54013" y="188640"/>
            <a:ext cx="8459787" cy="609600"/>
          </a:xfrm>
        </p:spPr>
        <p:txBody>
          <a:bodyPr/>
          <a:lstStyle/>
          <a:p>
            <a:r>
              <a:rPr lang="en-US" smtClean="0"/>
              <a:t>What is a Meta-Analysis?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798240"/>
            <a:ext cx="8458200" cy="5683250"/>
          </a:xfrm>
        </p:spPr>
        <p:txBody>
          <a:bodyPr/>
          <a:lstStyle/>
          <a:p>
            <a:r>
              <a:rPr lang="en-US" dirty="0" smtClean="0">
                <a:solidFill>
                  <a:srgbClr val="CC0066"/>
                </a:solidFill>
              </a:rPr>
              <a:t>A systematic review of literature</a:t>
            </a:r>
            <a:r>
              <a:rPr lang="en-US" dirty="0" smtClean="0"/>
              <a:t> to address this question: </a:t>
            </a:r>
            <a:br>
              <a:rPr lang="en-US" dirty="0" smtClean="0"/>
            </a:br>
            <a:r>
              <a:rPr lang="en-US" dirty="0" smtClean="0">
                <a:solidFill>
                  <a:srgbClr val="CC0066"/>
                </a:solidFill>
              </a:rPr>
              <a:t>on the basis of the research to date, how big is a given effect</a:t>
            </a:r>
            <a:r>
              <a:rPr lang="en-US" dirty="0" smtClean="0"/>
              <a:t>, such as…</a:t>
            </a:r>
          </a:p>
          <a:p>
            <a:pPr lvl="1"/>
            <a:r>
              <a:rPr lang="en-US" dirty="0" smtClean="0"/>
              <a:t>the effect of endurance training on resting blood pressure;</a:t>
            </a:r>
          </a:p>
          <a:p>
            <a:pPr lvl="1"/>
            <a:r>
              <a:rPr lang="en-US" dirty="0" smtClean="0"/>
              <a:t>the effect of bracing on ankle injury;</a:t>
            </a:r>
          </a:p>
          <a:p>
            <a:pPr lvl="1"/>
            <a:r>
              <a:rPr lang="en-US" dirty="0" smtClean="0"/>
              <a:t>the effect of </a:t>
            </a:r>
            <a:r>
              <a:rPr lang="en-US" dirty="0" err="1" smtClean="0"/>
              <a:t>creatine</a:t>
            </a:r>
            <a:r>
              <a:rPr lang="en-US" dirty="0" smtClean="0"/>
              <a:t> supplementation on sprint performance;</a:t>
            </a:r>
          </a:p>
          <a:p>
            <a:pPr lvl="1"/>
            <a:r>
              <a:rPr lang="en-US" dirty="0" smtClean="0"/>
              <a:t>the relationship between obesity and habitual physical activity.</a:t>
            </a:r>
          </a:p>
          <a:p>
            <a:r>
              <a:rPr lang="en-US" dirty="0" smtClean="0"/>
              <a:t>It is similar to a simple cross-sectional study, in which the </a:t>
            </a:r>
            <a:r>
              <a:rPr lang="en-US" dirty="0" smtClean="0">
                <a:solidFill>
                  <a:srgbClr val="CC0066"/>
                </a:solidFill>
              </a:rPr>
              <a:t>subjects are individual studies</a:t>
            </a:r>
            <a:r>
              <a:rPr lang="en-US" dirty="0" smtClean="0"/>
              <a:t> rather than individual people.</a:t>
            </a:r>
          </a:p>
          <a:p>
            <a:pPr lvl="1"/>
            <a:r>
              <a:rPr lang="en-US" dirty="0" smtClean="0"/>
              <a:t>But the analyses are more difficult.</a:t>
            </a:r>
          </a:p>
          <a:p>
            <a:r>
              <a:rPr lang="en-US" dirty="0" smtClean="0"/>
              <a:t>A review of literature is a meta-analytic review only if it includes </a:t>
            </a:r>
            <a:r>
              <a:rPr lang="en-US" dirty="0" smtClean="0">
                <a:solidFill>
                  <a:srgbClr val="CC0066"/>
                </a:solidFill>
              </a:rPr>
              <a:t>quantitative estimation</a:t>
            </a:r>
            <a:r>
              <a:rPr lang="en-US" dirty="0" smtClean="0"/>
              <a:t> of the magnitude of the effect and its uncertainty (confidence limits).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68507"/>
            <a:ext cx="8661400" cy="6741368"/>
          </a:xfrm>
        </p:spPr>
        <p:txBody>
          <a:bodyPr/>
          <a:lstStyle/>
          <a:p>
            <a:r>
              <a:rPr lang="en-US" dirty="0" smtClean="0"/>
              <a:t>The main outcome is the </a:t>
            </a:r>
            <a:r>
              <a:rPr lang="en-US" dirty="0" smtClean="0">
                <a:solidFill>
                  <a:srgbClr val="CC0066"/>
                </a:solidFill>
              </a:rPr>
              <a:t>overall magnitude</a:t>
            </a:r>
            <a:r>
              <a:rPr lang="en-US" dirty="0" smtClean="0"/>
              <a:t> of the effect.</a:t>
            </a:r>
          </a:p>
          <a:p>
            <a:r>
              <a:rPr lang="en-US" dirty="0" smtClean="0"/>
              <a:t>The effect in each study (the </a:t>
            </a:r>
            <a:r>
              <a:rPr lang="en-US" dirty="0">
                <a:solidFill>
                  <a:srgbClr val="CC0066"/>
                </a:solidFill>
              </a:rPr>
              <a:t>study estimates</a:t>
            </a:r>
            <a:r>
              <a:rPr lang="en-US" dirty="0" smtClean="0"/>
              <a:t>) and the meta-analyzed mean outcome are often shown in a </a:t>
            </a:r>
            <a:r>
              <a:rPr lang="en-US" dirty="0">
                <a:solidFill>
                  <a:srgbClr val="CC0066"/>
                </a:solidFill>
              </a:rPr>
              <a:t>forest plot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r>
              <a:rPr lang="en-US" dirty="0" smtClean="0"/>
              <a:t>But it’s better to show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>
                <a:solidFill>
                  <a:srgbClr val="CC0066"/>
                </a:solidFill>
              </a:rPr>
              <a:t>moderator plot</a:t>
            </a:r>
            <a:r>
              <a:rPr lang="en-US" dirty="0" smtClean="0"/>
              <a:t>: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4006291" y="1564471"/>
            <a:ext cx="4541461" cy="4458661"/>
            <a:chOff x="2021686" y="1564471"/>
            <a:chExt cx="4541461" cy="4458661"/>
          </a:xfrm>
        </p:grpSpPr>
        <p:sp>
          <p:nvSpPr>
            <p:cNvPr id="86" name="Rectangle 6" descr="Light downward diagonal"/>
            <p:cNvSpPr>
              <a:spLocks noChangeArrowheads="1"/>
            </p:cNvSpPr>
            <p:nvPr/>
          </p:nvSpPr>
          <p:spPr bwMode="auto">
            <a:xfrm>
              <a:off x="4181823" y="1568910"/>
              <a:ext cx="2381324" cy="4454222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87" name="Rectangle 7" descr="Light upward diagonal"/>
            <p:cNvSpPr>
              <a:spLocks noChangeArrowheads="1"/>
            </p:cNvSpPr>
            <p:nvPr/>
          </p:nvSpPr>
          <p:spPr bwMode="auto">
            <a:xfrm>
              <a:off x="2021686" y="1568910"/>
              <a:ext cx="1493387" cy="4454222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88" name="Rectangle 8"/>
            <p:cNvSpPr>
              <a:spLocks noChangeArrowheads="1"/>
            </p:cNvSpPr>
            <p:nvPr/>
          </p:nvSpPr>
          <p:spPr bwMode="auto">
            <a:xfrm>
              <a:off x="3381723" y="1568910"/>
              <a:ext cx="933450" cy="4454222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grpSp>
          <p:nvGrpSpPr>
            <p:cNvPr id="89" name="Group 88"/>
            <p:cNvGrpSpPr/>
            <p:nvPr/>
          </p:nvGrpSpPr>
          <p:grpSpPr>
            <a:xfrm>
              <a:off x="3381723" y="1564471"/>
              <a:ext cx="933450" cy="4451319"/>
              <a:chOff x="2830677" y="1278921"/>
              <a:chExt cx="933450" cy="4860304"/>
            </a:xfrm>
          </p:grpSpPr>
          <p:sp>
            <p:nvSpPr>
              <p:cNvPr id="96" name="Line 9"/>
              <p:cNvSpPr>
                <a:spLocks noChangeShapeType="1"/>
              </p:cNvSpPr>
              <p:nvPr/>
            </p:nvSpPr>
            <p:spPr bwMode="auto">
              <a:xfrm>
                <a:off x="3764127" y="1278921"/>
                <a:ext cx="0" cy="4860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sp>
            <p:nvSpPr>
              <p:cNvPr id="97" name="Line 10"/>
              <p:cNvSpPr>
                <a:spLocks noChangeShapeType="1"/>
              </p:cNvSpPr>
              <p:nvPr/>
            </p:nvSpPr>
            <p:spPr bwMode="auto">
              <a:xfrm>
                <a:off x="2830677" y="1278921"/>
                <a:ext cx="0" cy="486030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</p:grpSp>
        <p:sp>
          <p:nvSpPr>
            <p:cNvPr id="90" name="Line 57"/>
            <p:cNvSpPr>
              <a:spLocks noChangeShapeType="1"/>
            </p:cNvSpPr>
            <p:nvPr/>
          </p:nvSpPr>
          <p:spPr bwMode="auto">
            <a:xfrm>
              <a:off x="4360828" y="5841899"/>
              <a:ext cx="2193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91" name="Line 58"/>
            <p:cNvSpPr>
              <a:spLocks noChangeShapeType="1"/>
            </p:cNvSpPr>
            <p:nvPr/>
          </p:nvSpPr>
          <p:spPr bwMode="auto">
            <a:xfrm flipH="1">
              <a:off x="2041873" y="5841899"/>
              <a:ext cx="12887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92" name="Text Box 59"/>
            <p:cNvSpPr txBox="1">
              <a:spLocks noChangeArrowheads="1"/>
            </p:cNvSpPr>
            <p:nvPr/>
          </p:nvSpPr>
          <p:spPr bwMode="auto">
            <a:xfrm>
              <a:off x="4537963" y="5730774"/>
              <a:ext cx="874205" cy="221599"/>
            </a:xfrm>
            <a:prstGeom prst="rect">
              <a:avLst/>
            </a:prstGeom>
            <a:solidFill>
              <a:srgbClr val="FFDE75"/>
            </a:solidFill>
            <a:ln>
              <a:noFill/>
            </a:ln>
            <a:effectLst/>
            <a:ex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1800" u="none" dirty="0" smtClean="0">
                  <a:latin typeface="+mj-lt"/>
                  <a:cs typeface="+mn-cs"/>
                </a:rPr>
                <a:t>beneficial</a:t>
              </a:r>
              <a:endParaRPr lang="en-US" sz="1800" u="none" dirty="0">
                <a:latin typeface="+mj-lt"/>
                <a:cs typeface="+mn-cs"/>
              </a:endParaRPr>
            </a:p>
          </p:txBody>
        </p:sp>
        <p:sp>
          <p:nvSpPr>
            <p:cNvPr id="93" name="Text Box 60"/>
            <p:cNvSpPr txBox="1">
              <a:spLocks noChangeArrowheads="1"/>
            </p:cNvSpPr>
            <p:nvPr/>
          </p:nvSpPr>
          <p:spPr bwMode="auto">
            <a:xfrm>
              <a:off x="2364577" y="5730774"/>
              <a:ext cx="704287" cy="221599"/>
            </a:xfrm>
            <a:prstGeom prst="rect">
              <a:avLst/>
            </a:prstGeom>
            <a:solidFill>
              <a:srgbClr val="E1BCEA"/>
            </a:solidFill>
            <a:ln>
              <a:noFill/>
            </a:ln>
            <a:effectLst/>
            <a:ex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1800" u="none" dirty="0" smtClean="0">
                  <a:latin typeface="+mj-lt"/>
                  <a:cs typeface="+mn-cs"/>
                </a:rPr>
                <a:t>harmful</a:t>
              </a:r>
              <a:endParaRPr lang="en-US" sz="1800" u="none" dirty="0">
                <a:latin typeface="+mj-lt"/>
                <a:cs typeface="+mn-cs"/>
              </a:endParaRPr>
            </a:p>
          </p:txBody>
        </p:sp>
        <p:sp>
          <p:nvSpPr>
            <p:cNvPr id="94" name="Line 58"/>
            <p:cNvSpPr>
              <a:spLocks noChangeShapeType="1"/>
            </p:cNvSpPr>
            <p:nvPr/>
          </p:nvSpPr>
          <p:spPr bwMode="auto">
            <a:xfrm flipH="1">
              <a:off x="3434363" y="5836427"/>
              <a:ext cx="839445" cy="109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95" name="Text Box 60"/>
            <p:cNvSpPr txBox="1">
              <a:spLocks noChangeArrowheads="1"/>
            </p:cNvSpPr>
            <p:nvPr/>
          </p:nvSpPr>
          <p:spPr bwMode="auto">
            <a:xfrm>
              <a:off x="3597623" y="5730774"/>
              <a:ext cx="512762" cy="222250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/>
            <a:extLst/>
          </p:spPr>
          <p:txBody>
            <a:bodyPr wrap="none" lIns="36000" tIns="0" rIns="36000" bIns="0">
              <a:spAutoFit/>
            </a:bodyPr>
            <a:lstStyle>
              <a:defPPr>
                <a:defRPr lang="en-US"/>
              </a:defPPr>
              <a:lvl1pPr algn="ctr" eaLnBrk="0" hangingPunct="0">
                <a:lnSpc>
                  <a:spcPct val="80000"/>
                </a:lnSpc>
                <a:defRPr sz="1800" u="none">
                  <a:latin typeface="+mj-lt"/>
                  <a:cs typeface="+mn-cs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en-US" dirty="0"/>
                <a:t>trivial</a:t>
              </a:r>
            </a:p>
          </p:txBody>
        </p:sp>
      </p:grpSp>
      <p:grpSp>
        <p:nvGrpSpPr>
          <p:cNvPr id="7169" name="Group 7168"/>
          <p:cNvGrpSpPr/>
          <p:nvPr/>
        </p:nvGrpSpPr>
        <p:grpSpPr>
          <a:xfrm>
            <a:off x="1166929" y="1584960"/>
            <a:ext cx="7405900" cy="5124961"/>
            <a:chOff x="-817676" y="1584960"/>
            <a:chExt cx="7405900" cy="5124961"/>
          </a:xfrm>
        </p:grpSpPr>
        <p:sp>
          <p:nvSpPr>
            <p:cNvPr id="9" name="Line 10"/>
            <p:cNvSpPr>
              <a:spLocks noChangeShapeType="1"/>
            </p:cNvSpPr>
            <p:nvPr/>
          </p:nvSpPr>
          <p:spPr bwMode="auto">
            <a:xfrm>
              <a:off x="3848448" y="1584960"/>
              <a:ext cx="0" cy="44115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/>
          </p:nvSpPr>
          <p:spPr bwMode="auto">
            <a:xfrm>
              <a:off x="2024410" y="6016870"/>
              <a:ext cx="45387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17" name="Text Box 63"/>
            <p:cNvSpPr txBox="1">
              <a:spLocks noChangeArrowheads="1"/>
            </p:cNvSpPr>
            <p:nvPr/>
          </p:nvSpPr>
          <p:spPr bwMode="auto">
            <a:xfrm>
              <a:off x="3038160" y="4078200"/>
              <a:ext cx="787908" cy="28931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 smtClean="0">
                  <a:solidFill>
                    <a:srgbClr val="000000"/>
                  </a:solidFill>
                  <a:latin typeface="Arial Narrow"/>
                </a:rPr>
                <a:t>Study11</a:t>
              </a:r>
              <a:endParaRPr lang="en-US" sz="1600" u="none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18" name="Line 64"/>
            <p:cNvSpPr>
              <a:spLocks noChangeShapeType="1"/>
            </p:cNvSpPr>
            <p:nvPr/>
          </p:nvSpPr>
          <p:spPr bwMode="auto">
            <a:xfrm rot="10800000" flipV="1">
              <a:off x="3957802" y="4460733"/>
              <a:ext cx="5759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19" name="Oval 65"/>
            <p:cNvSpPr>
              <a:spLocks noChangeArrowheads="1"/>
            </p:cNvSpPr>
            <p:nvPr/>
          </p:nvSpPr>
          <p:spPr bwMode="auto">
            <a:xfrm rot="10800000" flipV="1">
              <a:off x="4196111" y="4411058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20" name="Text Box 63"/>
            <p:cNvSpPr txBox="1">
              <a:spLocks noChangeArrowheads="1"/>
            </p:cNvSpPr>
            <p:nvPr/>
          </p:nvSpPr>
          <p:spPr bwMode="auto">
            <a:xfrm>
              <a:off x="3103075" y="3590262"/>
              <a:ext cx="707245" cy="28931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 smtClean="0">
                  <a:solidFill>
                    <a:srgbClr val="000000"/>
                  </a:solidFill>
                  <a:latin typeface="Arial Narrow"/>
                </a:rPr>
                <a:t>Study9</a:t>
              </a:r>
              <a:endParaRPr lang="en-US" sz="1600" u="none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21" name="Line 64"/>
            <p:cNvSpPr>
              <a:spLocks noChangeShapeType="1"/>
            </p:cNvSpPr>
            <p:nvPr/>
          </p:nvSpPr>
          <p:spPr bwMode="auto">
            <a:xfrm rot="10800000" flipV="1">
              <a:off x="3986676" y="3972795"/>
              <a:ext cx="65143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22" name="Oval 65"/>
            <p:cNvSpPr>
              <a:spLocks noChangeArrowheads="1"/>
            </p:cNvSpPr>
            <p:nvPr/>
          </p:nvSpPr>
          <p:spPr bwMode="auto">
            <a:xfrm rot="10800000" flipV="1">
              <a:off x="4262717" y="3923120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23" name="Text Box 63"/>
            <p:cNvSpPr txBox="1">
              <a:spLocks noChangeArrowheads="1"/>
            </p:cNvSpPr>
            <p:nvPr/>
          </p:nvSpPr>
          <p:spPr bwMode="auto">
            <a:xfrm>
              <a:off x="3284241" y="3102324"/>
              <a:ext cx="707245" cy="28931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 smtClean="0">
                  <a:solidFill>
                    <a:srgbClr val="000000"/>
                  </a:solidFill>
                  <a:latin typeface="Arial Narrow"/>
                </a:rPr>
                <a:t>Study7</a:t>
              </a:r>
              <a:endParaRPr lang="en-US" sz="1600" u="none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24" name="Line 64"/>
            <p:cNvSpPr>
              <a:spLocks noChangeShapeType="1"/>
            </p:cNvSpPr>
            <p:nvPr/>
          </p:nvSpPr>
          <p:spPr bwMode="auto">
            <a:xfrm rot="10800000" flipV="1">
              <a:off x="4249662" y="3484857"/>
              <a:ext cx="3273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25" name="Oval 65"/>
            <p:cNvSpPr>
              <a:spLocks noChangeArrowheads="1"/>
            </p:cNvSpPr>
            <p:nvPr/>
          </p:nvSpPr>
          <p:spPr bwMode="auto">
            <a:xfrm rot="10800000" flipV="1">
              <a:off x="4363640" y="3435182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26" name="Text Box 63"/>
            <p:cNvSpPr txBox="1">
              <a:spLocks noChangeArrowheads="1"/>
            </p:cNvSpPr>
            <p:nvPr/>
          </p:nvSpPr>
          <p:spPr bwMode="auto">
            <a:xfrm>
              <a:off x="3511313" y="2614386"/>
              <a:ext cx="707245" cy="28931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 eaLnBrk="0" hangingPunct="0">
                <a:lnSpc>
                  <a:spcPct val="80000"/>
                </a:lnSpc>
                <a:defRPr/>
              </a:pPr>
              <a:r>
                <a:rPr lang="en-US" sz="1600" u="none" dirty="0" smtClean="0">
                  <a:solidFill>
                    <a:srgbClr val="000000"/>
                  </a:solidFill>
                  <a:latin typeface="Arial Narrow"/>
                </a:rPr>
                <a:t>Study5</a:t>
              </a:r>
              <a:endParaRPr lang="en-US" sz="1600" u="none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27" name="Line 64"/>
            <p:cNvSpPr>
              <a:spLocks noChangeShapeType="1"/>
            </p:cNvSpPr>
            <p:nvPr/>
          </p:nvSpPr>
          <p:spPr bwMode="auto">
            <a:xfrm rot="10800000" flipV="1">
              <a:off x="4218782" y="2996919"/>
              <a:ext cx="63210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28" name="Oval 65"/>
            <p:cNvSpPr>
              <a:spLocks noChangeArrowheads="1"/>
            </p:cNvSpPr>
            <p:nvPr/>
          </p:nvSpPr>
          <p:spPr bwMode="auto">
            <a:xfrm rot="10800000" flipV="1">
              <a:off x="4485160" y="2947244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29" name="Text Box 63"/>
            <p:cNvSpPr txBox="1">
              <a:spLocks noChangeArrowheads="1"/>
            </p:cNvSpPr>
            <p:nvPr/>
          </p:nvSpPr>
          <p:spPr bwMode="auto">
            <a:xfrm>
              <a:off x="3287669" y="2126448"/>
              <a:ext cx="707245" cy="28931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 eaLnBrk="0" hangingPunct="0">
                <a:lnSpc>
                  <a:spcPct val="80000"/>
                </a:lnSpc>
                <a:defRPr/>
              </a:pPr>
              <a:r>
                <a:rPr lang="en-US" sz="1600" u="none" dirty="0" smtClean="0">
                  <a:solidFill>
                    <a:srgbClr val="000000"/>
                  </a:solidFill>
                  <a:latin typeface="Arial Narrow"/>
                </a:rPr>
                <a:t>Study3</a:t>
              </a:r>
              <a:endParaRPr lang="en-US" sz="1600" u="none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30" name="Line 64"/>
            <p:cNvSpPr>
              <a:spLocks noChangeShapeType="1"/>
            </p:cNvSpPr>
            <p:nvPr/>
          </p:nvSpPr>
          <p:spPr bwMode="auto">
            <a:xfrm rot="10800000" flipV="1">
              <a:off x="3673130" y="2508981"/>
              <a:ext cx="195312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31" name="Oval 65"/>
            <p:cNvSpPr>
              <a:spLocks noChangeArrowheads="1"/>
            </p:cNvSpPr>
            <p:nvPr/>
          </p:nvSpPr>
          <p:spPr bwMode="auto">
            <a:xfrm rot="10800000" flipV="1">
              <a:off x="4587319" y="2459306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32" name="Text Box 63"/>
            <p:cNvSpPr txBox="1">
              <a:spLocks noChangeArrowheads="1"/>
            </p:cNvSpPr>
            <p:nvPr/>
          </p:nvSpPr>
          <p:spPr bwMode="auto">
            <a:xfrm>
              <a:off x="3261381" y="1638510"/>
              <a:ext cx="707245" cy="28931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 eaLnBrk="0" hangingPunct="0">
                <a:lnSpc>
                  <a:spcPct val="80000"/>
                </a:lnSpc>
                <a:defRPr/>
              </a:pPr>
              <a:r>
                <a:rPr lang="en-US" sz="1600" u="none" dirty="0" smtClean="0">
                  <a:solidFill>
                    <a:srgbClr val="000000"/>
                  </a:solidFill>
                  <a:latin typeface="Arial Narrow"/>
                </a:rPr>
                <a:t>Study1</a:t>
              </a:r>
              <a:endParaRPr lang="en-US" sz="1600" u="none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33" name="Line 64"/>
            <p:cNvSpPr>
              <a:spLocks noChangeShapeType="1"/>
            </p:cNvSpPr>
            <p:nvPr/>
          </p:nvSpPr>
          <p:spPr bwMode="auto">
            <a:xfrm rot="10800000" flipV="1">
              <a:off x="4537226" y="2021043"/>
              <a:ext cx="76200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34" name="Oval 65"/>
            <p:cNvSpPr>
              <a:spLocks noChangeArrowheads="1"/>
            </p:cNvSpPr>
            <p:nvPr/>
          </p:nvSpPr>
          <p:spPr bwMode="auto">
            <a:xfrm rot="10800000" flipV="1">
              <a:off x="4855851" y="1971368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35" name="Text Box 63"/>
            <p:cNvSpPr txBox="1">
              <a:spLocks noChangeArrowheads="1"/>
            </p:cNvSpPr>
            <p:nvPr/>
          </p:nvSpPr>
          <p:spPr bwMode="auto">
            <a:xfrm>
              <a:off x="3138691" y="4322169"/>
              <a:ext cx="800219" cy="28931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 smtClean="0">
                  <a:solidFill>
                    <a:srgbClr val="000000"/>
                  </a:solidFill>
                  <a:latin typeface="Arial Narrow"/>
                </a:rPr>
                <a:t>Study12</a:t>
              </a:r>
              <a:endParaRPr lang="en-US" sz="1600" u="none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36" name="Line 64"/>
            <p:cNvSpPr>
              <a:spLocks noChangeShapeType="1"/>
            </p:cNvSpPr>
            <p:nvPr/>
          </p:nvSpPr>
          <p:spPr bwMode="auto">
            <a:xfrm rot="10800000" flipV="1">
              <a:off x="3515073" y="4704702"/>
              <a:ext cx="118011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37" name="Oval 65"/>
            <p:cNvSpPr>
              <a:spLocks noChangeArrowheads="1"/>
            </p:cNvSpPr>
            <p:nvPr/>
          </p:nvSpPr>
          <p:spPr bwMode="auto">
            <a:xfrm rot="10800000" flipV="1">
              <a:off x="4055456" y="4655027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38" name="Text Box 63"/>
            <p:cNvSpPr txBox="1">
              <a:spLocks noChangeArrowheads="1"/>
            </p:cNvSpPr>
            <p:nvPr/>
          </p:nvSpPr>
          <p:spPr bwMode="auto">
            <a:xfrm>
              <a:off x="3191267" y="3834231"/>
              <a:ext cx="800219" cy="28931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 smtClean="0">
                  <a:solidFill>
                    <a:srgbClr val="000000"/>
                  </a:solidFill>
                  <a:latin typeface="Arial Narrow"/>
                </a:rPr>
                <a:t>Study10</a:t>
              </a:r>
              <a:endParaRPr lang="en-US" sz="1600" u="none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39" name="Line 64"/>
            <p:cNvSpPr>
              <a:spLocks noChangeShapeType="1"/>
            </p:cNvSpPr>
            <p:nvPr/>
          </p:nvSpPr>
          <p:spPr bwMode="auto">
            <a:xfrm rot="10800000" flipV="1">
              <a:off x="3786960" y="4216764"/>
              <a:ext cx="100596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40" name="Oval 65"/>
            <p:cNvSpPr>
              <a:spLocks noChangeArrowheads="1"/>
            </p:cNvSpPr>
            <p:nvPr/>
          </p:nvSpPr>
          <p:spPr bwMode="auto">
            <a:xfrm rot="10800000" flipV="1">
              <a:off x="4240265" y="4167089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41" name="Text Box 63"/>
            <p:cNvSpPr txBox="1">
              <a:spLocks noChangeArrowheads="1"/>
            </p:cNvSpPr>
            <p:nvPr/>
          </p:nvSpPr>
          <p:spPr bwMode="auto">
            <a:xfrm>
              <a:off x="3575701" y="3346293"/>
              <a:ext cx="707245" cy="28931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 smtClean="0">
                  <a:solidFill>
                    <a:srgbClr val="000000"/>
                  </a:solidFill>
                  <a:latin typeface="Arial Narrow"/>
                </a:rPr>
                <a:t>Study8</a:t>
              </a:r>
              <a:endParaRPr lang="en-US" sz="1600" u="none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42" name="Line 64"/>
            <p:cNvSpPr>
              <a:spLocks noChangeShapeType="1"/>
            </p:cNvSpPr>
            <p:nvPr/>
          </p:nvSpPr>
          <p:spPr bwMode="auto">
            <a:xfrm rot="10800000" flipV="1">
              <a:off x="3786960" y="3728826"/>
              <a:ext cx="107679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43" name="Oval 65"/>
            <p:cNvSpPr>
              <a:spLocks noChangeArrowheads="1"/>
            </p:cNvSpPr>
            <p:nvPr/>
          </p:nvSpPr>
          <p:spPr bwMode="auto">
            <a:xfrm rot="10800000" flipV="1">
              <a:off x="4275683" y="3679151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44" name="Text Box 63"/>
            <p:cNvSpPr txBox="1">
              <a:spLocks noChangeArrowheads="1"/>
            </p:cNvSpPr>
            <p:nvPr/>
          </p:nvSpPr>
          <p:spPr bwMode="auto">
            <a:xfrm>
              <a:off x="3526553" y="2858355"/>
              <a:ext cx="707245" cy="28931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 smtClean="0">
                  <a:solidFill>
                    <a:srgbClr val="000000"/>
                  </a:solidFill>
                  <a:latin typeface="Arial Narrow"/>
                </a:rPr>
                <a:t>Study6</a:t>
              </a:r>
              <a:endParaRPr lang="en-US" sz="1600" u="none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45" name="Line 64"/>
            <p:cNvSpPr>
              <a:spLocks noChangeShapeType="1"/>
            </p:cNvSpPr>
            <p:nvPr/>
          </p:nvSpPr>
          <p:spPr bwMode="auto">
            <a:xfrm rot="10800000" flipV="1">
              <a:off x="3961162" y="3240888"/>
              <a:ext cx="101901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46" name="Oval 65"/>
            <p:cNvSpPr>
              <a:spLocks noChangeArrowheads="1"/>
            </p:cNvSpPr>
            <p:nvPr/>
          </p:nvSpPr>
          <p:spPr bwMode="auto">
            <a:xfrm rot="10800000" flipV="1">
              <a:off x="4420994" y="3191213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47" name="Text Box 63"/>
            <p:cNvSpPr txBox="1">
              <a:spLocks noChangeArrowheads="1"/>
            </p:cNvSpPr>
            <p:nvPr/>
          </p:nvSpPr>
          <p:spPr bwMode="auto">
            <a:xfrm>
              <a:off x="3003947" y="2370417"/>
              <a:ext cx="707245" cy="28931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 eaLnBrk="0" hangingPunct="0">
                <a:lnSpc>
                  <a:spcPct val="80000"/>
                </a:lnSpc>
                <a:defRPr/>
              </a:pPr>
              <a:r>
                <a:rPr lang="en-US" sz="1600" u="none" dirty="0" smtClean="0">
                  <a:solidFill>
                    <a:srgbClr val="000000"/>
                  </a:solidFill>
                  <a:latin typeface="Arial Narrow"/>
                </a:rPr>
                <a:t>Study4</a:t>
              </a:r>
              <a:endParaRPr lang="en-US" sz="1600" u="none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48" name="Line 64"/>
            <p:cNvSpPr>
              <a:spLocks noChangeShapeType="1"/>
            </p:cNvSpPr>
            <p:nvPr/>
          </p:nvSpPr>
          <p:spPr bwMode="auto">
            <a:xfrm rot="10800000" flipV="1">
              <a:off x="4193631" y="2752950"/>
              <a:ext cx="76200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49" name="Oval 65"/>
            <p:cNvSpPr>
              <a:spLocks noChangeArrowheads="1"/>
            </p:cNvSpPr>
            <p:nvPr/>
          </p:nvSpPr>
          <p:spPr bwMode="auto">
            <a:xfrm rot="10800000" flipV="1">
              <a:off x="4512256" y="2703275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50" name="Text Box 63"/>
            <p:cNvSpPr txBox="1">
              <a:spLocks noChangeArrowheads="1"/>
            </p:cNvSpPr>
            <p:nvPr/>
          </p:nvSpPr>
          <p:spPr bwMode="auto">
            <a:xfrm>
              <a:off x="3870680" y="1882479"/>
              <a:ext cx="707245" cy="28931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 eaLnBrk="0" hangingPunct="0">
                <a:lnSpc>
                  <a:spcPct val="80000"/>
                </a:lnSpc>
                <a:defRPr/>
              </a:pPr>
              <a:r>
                <a:rPr lang="en-AU" sz="1600" u="none" dirty="0" smtClean="0">
                  <a:solidFill>
                    <a:srgbClr val="000000"/>
                  </a:solidFill>
                  <a:latin typeface="Arial Narrow"/>
                </a:rPr>
                <a:t>Study2</a:t>
              </a:r>
              <a:endParaRPr lang="en-US" sz="1600" u="none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51" name="Line 64"/>
            <p:cNvSpPr>
              <a:spLocks noChangeShapeType="1"/>
            </p:cNvSpPr>
            <p:nvPr/>
          </p:nvSpPr>
          <p:spPr bwMode="auto">
            <a:xfrm rot="10800000" flipV="1">
              <a:off x="3957801" y="2265012"/>
              <a:ext cx="177444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52" name="Oval 65"/>
            <p:cNvSpPr>
              <a:spLocks noChangeArrowheads="1"/>
            </p:cNvSpPr>
            <p:nvPr/>
          </p:nvSpPr>
          <p:spPr bwMode="auto">
            <a:xfrm rot="10800000" flipV="1">
              <a:off x="4782649" y="2215337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53" name="Text Box 63"/>
            <p:cNvSpPr txBox="1">
              <a:spLocks noChangeArrowheads="1"/>
            </p:cNvSpPr>
            <p:nvPr/>
          </p:nvSpPr>
          <p:spPr bwMode="auto">
            <a:xfrm>
              <a:off x="2734945" y="4575500"/>
              <a:ext cx="800219" cy="28931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 smtClean="0">
                  <a:solidFill>
                    <a:srgbClr val="000000"/>
                  </a:solidFill>
                  <a:latin typeface="Arial Narrow"/>
                </a:rPr>
                <a:t>Study13</a:t>
              </a:r>
              <a:endParaRPr lang="en-US" sz="1600" u="none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54" name="Line 64"/>
            <p:cNvSpPr>
              <a:spLocks noChangeShapeType="1"/>
            </p:cNvSpPr>
            <p:nvPr/>
          </p:nvSpPr>
          <p:spPr bwMode="auto">
            <a:xfrm rot="10800000" flipV="1">
              <a:off x="3457107" y="4958033"/>
              <a:ext cx="57597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algn="r" eaLnBrk="0" hangingPunct="0">
                <a:defRPr/>
              </a:pPr>
              <a:endParaRPr lang="en-US" sz="1600" b="1">
                <a:latin typeface="+mj-lt"/>
                <a:cs typeface="+mn-cs"/>
              </a:endParaRPr>
            </a:p>
          </p:txBody>
        </p:sp>
        <p:sp>
          <p:nvSpPr>
            <p:cNvPr id="55" name="Oval 65"/>
            <p:cNvSpPr>
              <a:spLocks noChangeArrowheads="1"/>
            </p:cNvSpPr>
            <p:nvPr/>
          </p:nvSpPr>
          <p:spPr bwMode="auto">
            <a:xfrm rot="10800000" flipV="1">
              <a:off x="3695416" y="4908358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56" name="Text Box 63"/>
            <p:cNvSpPr txBox="1">
              <a:spLocks noChangeArrowheads="1"/>
            </p:cNvSpPr>
            <p:nvPr/>
          </p:nvSpPr>
          <p:spPr bwMode="auto">
            <a:xfrm>
              <a:off x="2069685" y="5071714"/>
              <a:ext cx="800219" cy="28931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 smtClean="0">
                  <a:solidFill>
                    <a:srgbClr val="000000"/>
                  </a:solidFill>
                  <a:latin typeface="Arial Narrow"/>
                </a:rPr>
                <a:t>Study15</a:t>
              </a:r>
              <a:endParaRPr lang="en-US" sz="1600" u="none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57" name="Line 64"/>
            <p:cNvSpPr>
              <a:spLocks noChangeShapeType="1"/>
            </p:cNvSpPr>
            <p:nvPr/>
          </p:nvSpPr>
          <p:spPr bwMode="auto">
            <a:xfrm rot="10800000" flipV="1">
              <a:off x="2831320" y="5206683"/>
              <a:ext cx="963448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algn="r" eaLnBrk="0" hangingPunct="0">
                <a:defRPr/>
              </a:pPr>
              <a:endParaRPr lang="en-US" sz="1600" b="1">
                <a:latin typeface="+mj-lt"/>
                <a:cs typeface="+mn-cs"/>
              </a:endParaRPr>
            </a:p>
          </p:txBody>
        </p:sp>
        <p:sp>
          <p:nvSpPr>
            <p:cNvPr id="58" name="Oval 65"/>
            <p:cNvSpPr>
              <a:spLocks noChangeArrowheads="1"/>
            </p:cNvSpPr>
            <p:nvPr/>
          </p:nvSpPr>
          <p:spPr bwMode="auto">
            <a:xfrm rot="10800000" flipV="1">
              <a:off x="3263368" y="5157008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r"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59" name="Line 64"/>
            <p:cNvSpPr>
              <a:spLocks noChangeShapeType="1"/>
            </p:cNvSpPr>
            <p:nvPr/>
          </p:nvSpPr>
          <p:spPr bwMode="auto">
            <a:xfrm rot="10800000" flipV="1">
              <a:off x="4055020" y="5489600"/>
              <a:ext cx="727628" cy="0"/>
            </a:xfrm>
            <a:prstGeom prst="line">
              <a:avLst/>
            </a:prstGeom>
            <a:noFill/>
            <a:ln w="476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60" name="Oval 65"/>
            <p:cNvSpPr>
              <a:spLocks noChangeAspect="1" noChangeArrowheads="1"/>
            </p:cNvSpPr>
            <p:nvPr/>
          </p:nvSpPr>
          <p:spPr bwMode="auto">
            <a:xfrm rot="10800000" flipV="1">
              <a:off x="4346833" y="5417600"/>
              <a:ext cx="144003" cy="14400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61" name="Text Box 63"/>
            <p:cNvSpPr txBox="1">
              <a:spLocks noChangeArrowheads="1"/>
            </p:cNvSpPr>
            <p:nvPr/>
          </p:nvSpPr>
          <p:spPr bwMode="auto">
            <a:xfrm>
              <a:off x="3371861" y="5340254"/>
              <a:ext cx="668773" cy="313932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800" b="1" u="none" dirty="0" smtClean="0">
                  <a:solidFill>
                    <a:srgbClr val="000000"/>
                  </a:solidFill>
                  <a:latin typeface="Arial Narrow"/>
                </a:rPr>
                <a:t>Mean</a:t>
              </a:r>
              <a:endParaRPr lang="en-US" sz="1600" b="1" u="none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62" name="Line 64"/>
            <p:cNvSpPr>
              <a:spLocks noChangeShapeType="1"/>
            </p:cNvSpPr>
            <p:nvPr/>
          </p:nvSpPr>
          <p:spPr bwMode="auto">
            <a:xfrm rot="10800000" flipV="1">
              <a:off x="3937110" y="1775663"/>
              <a:ext cx="260906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/>
            <a:lstStyle/>
            <a:p>
              <a:pPr eaLnBrk="0" hangingPunct="0">
                <a:defRPr/>
              </a:pPr>
              <a:endParaRPr lang="en-US" sz="1800" b="1">
                <a:latin typeface="+mj-lt"/>
                <a:cs typeface="+mn-cs"/>
              </a:endParaRPr>
            </a:p>
          </p:txBody>
        </p:sp>
        <p:sp>
          <p:nvSpPr>
            <p:cNvPr id="63" name="Oval 65"/>
            <p:cNvSpPr>
              <a:spLocks noChangeArrowheads="1"/>
            </p:cNvSpPr>
            <p:nvPr/>
          </p:nvSpPr>
          <p:spPr bwMode="auto">
            <a:xfrm rot="10800000" flipV="1">
              <a:off x="5179268" y="1725988"/>
              <a:ext cx="99352" cy="9935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800">
                <a:latin typeface="+mj-lt"/>
                <a:cs typeface="+mn-cs"/>
              </a:endParaRPr>
            </a:p>
          </p:txBody>
        </p:sp>
        <p:sp>
          <p:nvSpPr>
            <p:cNvPr id="64" name="Text Box 63"/>
            <p:cNvSpPr txBox="1">
              <a:spLocks noChangeArrowheads="1"/>
            </p:cNvSpPr>
            <p:nvPr/>
          </p:nvSpPr>
          <p:spPr bwMode="auto">
            <a:xfrm>
              <a:off x="2670291" y="4819958"/>
              <a:ext cx="800219" cy="28931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lvl="0" algn="r">
                <a:lnSpc>
                  <a:spcPct val="80000"/>
                </a:lnSpc>
                <a:defRPr/>
              </a:pPr>
              <a:r>
                <a:rPr lang="en-US" sz="1600" u="none" dirty="0" smtClean="0">
                  <a:solidFill>
                    <a:srgbClr val="000000"/>
                  </a:solidFill>
                  <a:latin typeface="Arial Narrow"/>
                </a:rPr>
                <a:t>Study14</a:t>
              </a:r>
              <a:endParaRPr lang="en-US" sz="1600" u="none" dirty="0">
                <a:solidFill>
                  <a:srgbClr val="000000"/>
                </a:solidFill>
                <a:latin typeface="Arial Narrow"/>
              </a:endParaRPr>
            </a:p>
          </p:txBody>
        </p:sp>
        <p:sp>
          <p:nvSpPr>
            <p:cNvPr id="65" name="Text Box 59"/>
            <p:cNvSpPr txBox="1">
              <a:spLocks noChangeArrowheads="1"/>
            </p:cNvSpPr>
            <p:nvPr/>
          </p:nvSpPr>
          <p:spPr bwMode="auto">
            <a:xfrm>
              <a:off x="2863034" y="6439078"/>
              <a:ext cx="2800245" cy="2708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200" u="none" dirty="0" smtClean="0">
                  <a:latin typeface="+mj-lt"/>
                  <a:cs typeface="+mn-cs"/>
                </a:rPr>
                <a:t>Effect on power output (%)</a:t>
              </a:r>
              <a:endParaRPr lang="en-US" sz="2200" u="none" dirty="0">
                <a:latin typeface="+mj-lt"/>
                <a:cs typeface="+mn-cs"/>
              </a:endParaRPr>
            </a:p>
          </p:txBody>
        </p:sp>
        <p:sp>
          <p:nvSpPr>
            <p:cNvPr id="67" name="Line 12"/>
            <p:cNvSpPr>
              <a:spLocks noChangeShapeType="1"/>
            </p:cNvSpPr>
            <p:nvPr/>
          </p:nvSpPr>
          <p:spPr bwMode="auto">
            <a:xfrm rot="16200000">
              <a:off x="2049730" y="6050082"/>
              <a:ext cx="65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68" name="Text Box 59"/>
            <p:cNvSpPr txBox="1">
              <a:spLocks noChangeArrowheads="1"/>
            </p:cNvSpPr>
            <p:nvPr/>
          </p:nvSpPr>
          <p:spPr bwMode="auto">
            <a:xfrm>
              <a:off x="1952998" y="6142289"/>
              <a:ext cx="260255" cy="24622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000" u="none" dirty="0" smtClean="0">
                  <a:latin typeface="+mj-lt"/>
                  <a:cs typeface="+mn-cs"/>
                </a:rPr>
                <a:t>-2</a:t>
              </a:r>
              <a:endParaRPr lang="en-US" sz="2000" u="none" dirty="0">
                <a:latin typeface="+mj-lt"/>
                <a:cs typeface="+mn-cs"/>
              </a:endParaRPr>
            </a:p>
          </p:txBody>
        </p:sp>
        <p:sp>
          <p:nvSpPr>
            <p:cNvPr id="70" name="Line 12"/>
            <p:cNvSpPr>
              <a:spLocks noChangeShapeType="1"/>
            </p:cNvSpPr>
            <p:nvPr/>
          </p:nvSpPr>
          <p:spPr bwMode="auto">
            <a:xfrm rot="16200000">
              <a:off x="2931130" y="6050082"/>
              <a:ext cx="65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71" name="Text Box 59"/>
            <p:cNvSpPr txBox="1">
              <a:spLocks noChangeArrowheads="1"/>
            </p:cNvSpPr>
            <p:nvPr/>
          </p:nvSpPr>
          <p:spPr bwMode="auto">
            <a:xfrm>
              <a:off x="2834399" y="6142289"/>
              <a:ext cx="260255" cy="24622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000" u="none" dirty="0" smtClean="0">
                  <a:latin typeface="+mj-lt"/>
                  <a:cs typeface="+mn-cs"/>
                </a:rPr>
                <a:t>-1</a:t>
              </a:r>
              <a:endParaRPr lang="en-US" sz="2000" u="none" dirty="0">
                <a:latin typeface="+mj-lt"/>
                <a:cs typeface="+mn-cs"/>
              </a:endParaRPr>
            </a:p>
          </p:txBody>
        </p:sp>
        <p:sp>
          <p:nvSpPr>
            <p:cNvPr id="73" name="Line 12"/>
            <p:cNvSpPr>
              <a:spLocks noChangeShapeType="1"/>
            </p:cNvSpPr>
            <p:nvPr/>
          </p:nvSpPr>
          <p:spPr bwMode="auto">
            <a:xfrm rot="16200000">
              <a:off x="3812530" y="6050082"/>
              <a:ext cx="65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74" name="Text Box 59"/>
            <p:cNvSpPr txBox="1">
              <a:spLocks noChangeArrowheads="1"/>
            </p:cNvSpPr>
            <p:nvPr/>
          </p:nvSpPr>
          <p:spPr bwMode="auto">
            <a:xfrm>
              <a:off x="3760690" y="6142289"/>
              <a:ext cx="189723" cy="24622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000" u="none" dirty="0" smtClean="0">
                  <a:latin typeface="+mj-lt"/>
                  <a:cs typeface="+mn-cs"/>
                </a:rPr>
                <a:t>0</a:t>
              </a:r>
              <a:endParaRPr lang="en-US" sz="2000" u="none" dirty="0">
                <a:latin typeface="+mj-lt"/>
                <a:cs typeface="+mn-cs"/>
              </a:endParaRPr>
            </a:p>
          </p:txBody>
        </p:sp>
        <p:sp>
          <p:nvSpPr>
            <p:cNvPr id="76" name="Line 12"/>
            <p:cNvSpPr>
              <a:spLocks noChangeShapeType="1"/>
            </p:cNvSpPr>
            <p:nvPr/>
          </p:nvSpPr>
          <p:spPr bwMode="auto">
            <a:xfrm rot="16200000">
              <a:off x="4693930" y="6050082"/>
              <a:ext cx="65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77" name="Text Box 59"/>
            <p:cNvSpPr txBox="1">
              <a:spLocks noChangeArrowheads="1"/>
            </p:cNvSpPr>
            <p:nvPr/>
          </p:nvSpPr>
          <p:spPr bwMode="auto">
            <a:xfrm>
              <a:off x="4632465" y="6142289"/>
              <a:ext cx="189723" cy="24622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000" u="none" dirty="0" smtClean="0">
                  <a:latin typeface="+mj-lt"/>
                  <a:cs typeface="+mn-cs"/>
                </a:rPr>
                <a:t>1</a:t>
              </a:r>
              <a:endParaRPr lang="en-US" sz="2000" u="none" dirty="0">
                <a:latin typeface="+mj-lt"/>
                <a:cs typeface="+mn-cs"/>
              </a:endParaRPr>
            </a:p>
          </p:txBody>
        </p:sp>
        <p:sp>
          <p:nvSpPr>
            <p:cNvPr id="79" name="Line 12"/>
            <p:cNvSpPr>
              <a:spLocks noChangeShapeType="1"/>
            </p:cNvSpPr>
            <p:nvPr/>
          </p:nvSpPr>
          <p:spPr bwMode="auto">
            <a:xfrm rot="16200000">
              <a:off x="5575330" y="6050082"/>
              <a:ext cx="65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80" name="Text Box 59"/>
            <p:cNvSpPr txBox="1">
              <a:spLocks noChangeArrowheads="1"/>
            </p:cNvSpPr>
            <p:nvPr/>
          </p:nvSpPr>
          <p:spPr bwMode="auto">
            <a:xfrm>
              <a:off x="5513865" y="6142289"/>
              <a:ext cx="189723" cy="24622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AU" sz="2000" u="none" dirty="0">
                  <a:latin typeface="+mj-lt"/>
                </a:rPr>
                <a:t>2</a:t>
              </a:r>
              <a:endParaRPr lang="en-US" sz="2000" u="none" dirty="0">
                <a:latin typeface="+mj-lt"/>
              </a:endParaRPr>
            </a:p>
          </p:txBody>
        </p:sp>
        <p:sp>
          <p:nvSpPr>
            <p:cNvPr id="82" name="Line 12"/>
            <p:cNvSpPr>
              <a:spLocks noChangeShapeType="1"/>
            </p:cNvSpPr>
            <p:nvPr/>
          </p:nvSpPr>
          <p:spPr bwMode="auto">
            <a:xfrm rot="16200000">
              <a:off x="6459966" y="6050082"/>
              <a:ext cx="65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1600">
                <a:latin typeface="+mj-lt"/>
                <a:cs typeface="+mn-cs"/>
              </a:endParaRPr>
            </a:p>
          </p:txBody>
        </p:sp>
        <p:sp>
          <p:nvSpPr>
            <p:cNvPr id="83" name="Text Box 59"/>
            <p:cNvSpPr txBox="1">
              <a:spLocks noChangeArrowheads="1"/>
            </p:cNvSpPr>
            <p:nvPr/>
          </p:nvSpPr>
          <p:spPr bwMode="auto">
            <a:xfrm>
              <a:off x="6398501" y="6142289"/>
              <a:ext cx="189723" cy="246221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wrap="non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>
                <a:lnSpc>
                  <a:spcPct val="80000"/>
                </a:lnSpc>
                <a:defRPr/>
              </a:pPr>
              <a:r>
                <a:rPr lang="en-US" sz="2000" u="none" dirty="0" smtClean="0">
                  <a:latin typeface="+mj-lt"/>
                  <a:cs typeface="+mn-cs"/>
                </a:rPr>
                <a:t>3</a:t>
              </a:r>
              <a:endParaRPr lang="en-US" sz="2000" u="none" dirty="0">
                <a:latin typeface="+mj-lt"/>
                <a:cs typeface="+mn-cs"/>
              </a:endParaRPr>
            </a:p>
          </p:txBody>
        </p:sp>
        <p:sp>
          <p:nvSpPr>
            <p:cNvPr id="102" name="Text Box 59"/>
            <p:cNvSpPr txBox="1">
              <a:spLocks noChangeArrowheads="1"/>
            </p:cNvSpPr>
            <p:nvPr/>
          </p:nvSpPr>
          <p:spPr bwMode="auto">
            <a:xfrm>
              <a:off x="-817676" y="5082933"/>
              <a:ext cx="2414989" cy="88639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wrap="square" lIns="36000" tIns="0" rIns="36000" bIns="0">
              <a:spAutoFit/>
            </a:bodyPr>
            <a:lstStyle>
              <a:lvl1pPr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600" u="sng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r" eaLnBrk="0" hangingPunct="0">
                <a:lnSpc>
                  <a:spcPct val="80000"/>
                </a:lnSpc>
                <a:defRPr/>
              </a:pPr>
              <a:r>
                <a:rPr lang="en-US" sz="2400" u="none" dirty="0" smtClean="0">
                  <a:latin typeface="+mj-lt"/>
                  <a:cs typeface="+mn-cs"/>
                </a:rPr>
                <a:t>Data are means and 95% confidence intervals.</a:t>
              </a:r>
              <a:endParaRPr lang="en-US" sz="2400" u="none" dirty="0">
                <a:latin typeface="+mj-lt"/>
                <a:cs typeface="+mn-cs"/>
              </a:endParaRPr>
            </a:p>
          </p:txBody>
        </p:sp>
      </p:grpSp>
      <p:grpSp>
        <p:nvGrpSpPr>
          <p:cNvPr id="258" name="Group 257"/>
          <p:cNvGrpSpPr/>
          <p:nvPr/>
        </p:nvGrpSpPr>
        <p:grpSpPr>
          <a:xfrm>
            <a:off x="3577563" y="1513413"/>
            <a:ext cx="4968552" cy="5223019"/>
            <a:chOff x="3890645" y="1203158"/>
            <a:chExt cx="5145851" cy="5409398"/>
          </a:xfrm>
        </p:grpSpPr>
        <p:sp>
          <p:nvSpPr>
            <p:cNvPr id="259" name="Rectangle 258"/>
            <p:cNvSpPr/>
            <p:nvPr/>
          </p:nvSpPr>
          <p:spPr bwMode="auto">
            <a:xfrm>
              <a:off x="3890645" y="1203158"/>
              <a:ext cx="5145851" cy="5409398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260" name="Group 259"/>
            <p:cNvGrpSpPr/>
            <p:nvPr/>
          </p:nvGrpSpPr>
          <p:grpSpPr>
            <a:xfrm>
              <a:off x="4098085" y="1260080"/>
              <a:ext cx="4794395" cy="5302249"/>
              <a:chOff x="3912918" y="1033187"/>
              <a:chExt cx="4829661" cy="5633312"/>
            </a:xfrm>
          </p:grpSpPr>
          <p:sp>
            <p:nvSpPr>
              <p:cNvPr id="261" name="Rectangle 6" descr="Light downward diagonal"/>
              <p:cNvSpPr>
                <a:spLocks noChangeArrowheads="1"/>
              </p:cNvSpPr>
              <p:nvPr/>
            </p:nvSpPr>
            <p:spPr bwMode="auto">
              <a:xfrm rot="16200000" flipV="1">
                <a:off x="5270742" y="364978"/>
                <a:ext cx="2381324" cy="4454222"/>
              </a:xfrm>
              <a:prstGeom prst="rect">
                <a:avLst/>
              </a:prstGeom>
              <a:solidFill>
                <a:srgbClr val="FFDE75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sp>
            <p:nvSpPr>
              <p:cNvPr id="262" name="Rectangle 7" descr="Light upward diagonal"/>
              <p:cNvSpPr>
                <a:spLocks noChangeArrowheads="1"/>
              </p:cNvSpPr>
              <p:nvPr/>
            </p:nvSpPr>
            <p:spPr bwMode="auto">
              <a:xfrm rot="16200000" flipV="1">
                <a:off x="5713379" y="2970415"/>
                <a:ext cx="1496050" cy="4454222"/>
              </a:xfrm>
              <a:prstGeom prst="rect">
                <a:avLst/>
              </a:prstGeom>
              <a:solidFill>
                <a:srgbClr val="E1BCEA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sp>
            <p:nvSpPr>
              <p:cNvPr id="263" name="Rectangle 8"/>
              <p:cNvSpPr>
                <a:spLocks noChangeArrowheads="1"/>
              </p:cNvSpPr>
              <p:nvPr/>
            </p:nvSpPr>
            <p:spPr bwMode="auto">
              <a:xfrm rot="16200000" flipV="1">
                <a:off x="5994679" y="1889015"/>
                <a:ext cx="933450" cy="4454222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grpSp>
            <p:nvGrpSpPr>
              <p:cNvPr id="264" name="Group 263"/>
              <p:cNvGrpSpPr/>
              <p:nvPr/>
            </p:nvGrpSpPr>
            <p:grpSpPr>
              <a:xfrm>
                <a:off x="4234292" y="3649401"/>
                <a:ext cx="4458661" cy="933450"/>
                <a:chOff x="1482432" y="3623387"/>
                <a:chExt cx="4860304" cy="933450"/>
              </a:xfrm>
            </p:grpSpPr>
            <p:sp>
              <p:nvSpPr>
                <p:cNvPr id="338" name="Line 9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3912584" y="1193235"/>
                  <a:ext cx="0" cy="48603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39" name="Line 10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3912584" y="2126685"/>
                  <a:ext cx="0" cy="48603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</p:grpSp>
          <p:sp>
            <p:nvSpPr>
              <p:cNvPr id="265" name="Line 10"/>
              <p:cNvSpPr>
                <a:spLocks noChangeShapeType="1"/>
              </p:cNvSpPr>
              <p:nvPr/>
            </p:nvSpPr>
            <p:spPr bwMode="auto">
              <a:xfrm rot="16200000" flipV="1">
                <a:off x="6482031" y="1895043"/>
                <a:ext cx="0" cy="444216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sp>
            <p:nvSpPr>
              <p:cNvPr id="266" name="Line 57"/>
              <p:cNvSpPr>
                <a:spLocks noChangeShapeType="1"/>
              </p:cNvSpPr>
              <p:nvPr/>
            </p:nvSpPr>
            <p:spPr bwMode="auto">
              <a:xfrm rot="16200000" flipV="1">
                <a:off x="3344287" y="2513206"/>
                <a:ext cx="218108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sp>
            <p:nvSpPr>
              <p:cNvPr id="267" name="Line 58"/>
              <p:cNvSpPr>
                <a:spLocks noChangeShapeType="1"/>
              </p:cNvSpPr>
              <p:nvPr/>
            </p:nvSpPr>
            <p:spPr bwMode="auto">
              <a:xfrm rot="16200000" flipH="1" flipV="1">
                <a:off x="3790462" y="5278335"/>
                <a:ext cx="128873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sp>
            <p:nvSpPr>
              <p:cNvPr id="268" name="Text Box 59"/>
              <p:cNvSpPr txBox="1">
                <a:spLocks noChangeArrowheads="1"/>
              </p:cNvSpPr>
              <p:nvPr/>
            </p:nvSpPr>
            <p:spPr bwMode="auto">
              <a:xfrm rot="5400000" flipV="1">
                <a:off x="3997727" y="2878711"/>
                <a:ext cx="874205" cy="221599"/>
              </a:xfrm>
              <a:prstGeom prst="rect">
                <a:avLst/>
              </a:prstGeom>
              <a:solidFill>
                <a:srgbClr val="FFDE75"/>
              </a:solidFill>
              <a:ln>
                <a:noFill/>
              </a:ln>
              <a:effectLst/>
              <a:extLst/>
            </p:spPr>
            <p:txBody>
              <a:bodyPr wrap="non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lnSpc>
                    <a:spcPct val="80000"/>
                  </a:lnSpc>
                  <a:defRPr/>
                </a:pPr>
                <a:r>
                  <a:rPr lang="en-US" sz="1800" u="none" dirty="0" smtClean="0">
                    <a:latin typeface="+mj-lt"/>
                    <a:cs typeface="+mn-cs"/>
                  </a:rPr>
                  <a:t>beneficial</a:t>
                </a:r>
                <a:endParaRPr lang="en-US" sz="1800" u="none" dirty="0">
                  <a:latin typeface="+mj-lt"/>
                  <a:cs typeface="+mn-cs"/>
                </a:endParaRPr>
              </a:p>
            </p:txBody>
          </p:sp>
          <p:sp>
            <p:nvSpPr>
              <p:cNvPr id="269" name="Text Box 60"/>
              <p:cNvSpPr txBox="1">
                <a:spLocks noChangeArrowheads="1"/>
              </p:cNvSpPr>
              <p:nvPr/>
            </p:nvSpPr>
            <p:spPr bwMode="auto">
              <a:xfrm rot="5400000" flipV="1">
                <a:off x="4082686" y="5137055"/>
                <a:ext cx="704287" cy="221599"/>
              </a:xfrm>
              <a:prstGeom prst="rect">
                <a:avLst/>
              </a:prstGeom>
              <a:solidFill>
                <a:srgbClr val="E1BCEA"/>
              </a:solidFill>
              <a:ln>
                <a:noFill/>
              </a:ln>
              <a:effectLst/>
              <a:extLst/>
            </p:spPr>
            <p:txBody>
              <a:bodyPr wrap="non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ctr" eaLnBrk="0" hangingPunct="0">
                  <a:lnSpc>
                    <a:spcPct val="80000"/>
                  </a:lnSpc>
                  <a:defRPr/>
                </a:pPr>
                <a:r>
                  <a:rPr lang="en-US" sz="1800" u="none" dirty="0" smtClean="0">
                    <a:latin typeface="+mj-lt"/>
                    <a:cs typeface="+mn-cs"/>
                  </a:rPr>
                  <a:t>harmful</a:t>
                </a:r>
                <a:endParaRPr lang="en-US" sz="1800" u="none" dirty="0">
                  <a:latin typeface="+mj-lt"/>
                  <a:cs typeface="+mn-cs"/>
                </a:endParaRPr>
              </a:p>
            </p:txBody>
          </p:sp>
          <p:sp>
            <p:nvSpPr>
              <p:cNvPr id="270" name="Line 58"/>
              <p:cNvSpPr>
                <a:spLocks noChangeShapeType="1"/>
              </p:cNvSpPr>
              <p:nvPr/>
            </p:nvSpPr>
            <p:spPr bwMode="auto">
              <a:xfrm rot="16200000" flipH="1" flipV="1">
                <a:off x="4015106" y="4105017"/>
                <a:ext cx="839445" cy="109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/>
            </p:spPr>
            <p:txBody>
              <a:bodyPr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sp>
            <p:nvSpPr>
              <p:cNvPr id="271" name="Text Box 60"/>
              <p:cNvSpPr txBox="1">
                <a:spLocks noChangeArrowheads="1"/>
              </p:cNvSpPr>
              <p:nvPr/>
            </p:nvSpPr>
            <p:spPr bwMode="auto">
              <a:xfrm rot="5400000" flipV="1">
                <a:off x="4178447" y="3999445"/>
                <a:ext cx="512762" cy="222250"/>
              </a:xfrm>
              <a:prstGeom prst="rect">
                <a:avLst/>
              </a:prstGeom>
              <a:solidFill>
                <a:srgbClr val="CCFF99"/>
              </a:solidFill>
              <a:ln>
                <a:noFill/>
              </a:ln>
              <a:effectLst/>
              <a:extLst/>
            </p:spPr>
            <p:txBody>
              <a:bodyPr wrap="none" lIns="36000" tIns="0" rIns="36000" bIns="0">
                <a:spAutoFit/>
              </a:bodyPr>
              <a:lstStyle>
                <a:defPPr>
                  <a:defRPr lang="en-US"/>
                </a:defPPr>
                <a:lvl1pPr algn="ctr" eaLnBrk="0" hangingPunct="0">
                  <a:lnSpc>
                    <a:spcPct val="80000"/>
                  </a:lnSpc>
                  <a:defRPr sz="1800" u="none">
                    <a:latin typeface="+mj-lt"/>
                    <a:cs typeface="+mn-cs"/>
                  </a:defRPr>
                </a:lvl1pPr>
                <a:lvl2pPr marL="742950" indent="-285750"/>
                <a:lvl3pPr marL="1143000" indent="-228600"/>
                <a:lvl4pPr marL="1600200" indent="-228600"/>
                <a:lvl5pPr marL="2057400" indent="-228600"/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</a:lvl9pPr>
              </a:lstStyle>
              <a:p>
                <a:r>
                  <a:rPr lang="en-US" dirty="0"/>
                  <a:t>trivial</a:t>
                </a:r>
              </a:p>
            </p:txBody>
          </p:sp>
          <p:grpSp>
            <p:nvGrpSpPr>
              <p:cNvPr id="272" name="Group 271"/>
              <p:cNvGrpSpPr/>
              <p:nvPr/>
            </p:nvGrpSpPr>
            <p:grpSpPr>
              <a:xfrm flipH="1">
                <a:off x="4689968" y="1449988"/>
                <a:ext cx="3888434" cy="3683266"/>
                <a:chOff x="2362085" y="1423974"/>
                <a:chExt cx="3888434" cy="3683266"/>
              </a:xfrm>
            </p:grpSpPr>
            <p:sp>
              <p:nvSpPr>
                <p:cNvPr id="305" name="Line 12"/>
                <p:cNvSpPr>
                  <a:spLocks noChangeShapeType="1"/>
                </p:cNvSpPr>
                <p:nvPr/>
              </p:nvSpPr>
              <p:spPr bwMode="auto">
                <a:xfrm rot="16200000">
                  <a:off x="3945040" y="1557621"/>
                  <a:ext cx="722523" cy="388843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06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3052974" y="3692773"/>
                  <a:ext cx="57597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07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3291283" y="3643098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08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3503180" y="3626167"/>
                  <a:ext cx="65143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09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3779221" y="3576492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10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4502687" y="3525244"/>
                  <a:ext cx="32730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11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4616665" y="3475569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12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4488719" y="3403724"/>
                  <a:ext cx="63210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13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4755097" y="3354049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14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3019372" y="3288866"/>
                  <a:ext cx="195312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15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3946260" y="3251890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16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5608810" y="3020333"/>
                  <a:ext cx="76200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17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5940134" y="2983358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18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2253749" y="3833428"/>
                  <a:ext cx="118011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19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2794132" y="3783753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20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3803320" y="3648619"/>
                  <a:ext cx="100596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21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4256625" y="3598944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22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3147172" y="3613201"/>
                  <a:ext cx="107679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23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3635895" y="3563526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24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4899246" y="3467890"/>
                  <a:ext cx="101901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25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5359078" y="3418215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26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5536802" y="3363928"/>
                  <a:ext cx="762001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27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5868126" y="3326953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28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5219278" y="3093536"/>
                  <a:ext cx="177444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29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6056825" y="3056560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30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2339799" y="4193468"/>
                  <a:ext cx="57597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31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2578108" y="4143793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32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1930036" y="4625516"/>
                  <a:ext cx="96344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33" name="Oval 65"/>
                <p:cNvSpPr>
                  <a:spLocks noChangeArrowheads="1"/>
                </p:cNvSpPr>
                <p:nvPr/>
              </p:nvSpPr>
              <p:spPr bwMode="auto">
                <a:xfrm rot="5400000">
                  <a:off x="2362084" y="4575841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34" name="Line 64"/>
                <p:cNvSpPr>
                  <a:spLocks noChangeShapeType="1"/>
                </p:cNvSpPr>
                <p:nvPr/>
              </p:nvSpPr>
              <p:spPr bwMode="auto">
                <a:xfrm rot="5400000">
                  <a:off x="3676424" y="3519727"/>
                  <a:ext cx="963448" cy="0"/>
                </a:xfrm>
                <a:prstGeom prst="line">
                  <a:avLst/>
                </a:prstGeom>
                <a:noFill/>
                <a:ln w="476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35" name="Oval 65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4086146" y="3447727"/>
                  <a:ext cx="144003" cy="14400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  <p:sp>
              <p:nvSpPr>
                <p:cNvPr id="336" name="Line 64"/>
                <p:cNvSpPr>
                  <a:spLocks noChangeShapeType="1"/>
                </p:cNvSpPr>
                <p:nvPr/>
              </p:nvSpPr>
              <p:spPr bwMode="auto">
                <a:xfrm rot="5400000" flipV="1">
                  <a:off x="4896309" y="2728507"/>
                  <a:ext cx="260906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/>
                <a:lstStyle/>
                <a:p>
                  <a:pPr eaLnBrk="0" hangingPunct="0">
                    <a:defRPr/>
                  </a:pPr>
                  <a:endParaRPr lang="en-US" sz="1800" b="1">
                    <a:latin typeface="+mj-lt"/>
                    <a:cs typeface="+mn-cs"/>
                  </a:endParaRPr>
                </a:p>
              </p:txBody>
            </p:sp>
            <p:sp>
              <p:nvSpPr>
                <p:cNvPr id="337" name="Oval 336"/>
                <p:cNvSpPr>
                  <a:spLocks noChangeArrowheads="1"/>
                </p:cNvSpPr>
                <p:nvPr/>
              </p:nvSpPr>
              <p:spPr bwMode="auto">
                <a:xfrm rot="5400000" flipV="1">
                  <a:off x="6151166" y="2678832"/>
                  <a:ext cx="99352" cy="99350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/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 sz="1800">
                    <a:latin typeface="+mj-lt"/>
                    <a:cs typeface="+mn-cs"/>
                  </a:endParaRPr>
                </a:p>
              </p:txBody>
            </p:sp>
          </p:grpSp>
          <p:sp>
            <p:nvSpPr>
              <p:cNvPr id="273" name="Line 12"/>
              <p:cNvSpPr>
                <a:spLocks noChangeShapeType="1"/>
              </p:cNvSpPr>
              <p:nvPr/>
            </p:nvSpPr>
            <p:spPr bwMode="auto">
              <a:xfrm rot="16200000" flipV="1">
                <a:off x="1964426" y="3667484"/>
                <a:ext cx="45387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sp>
            <p:nvSpPr>
              <p:cNvPr id="274" name="Text Box 59"/>
              <p:cNvSpPr txBox="1">
                <a:spLocks noChangeArrowheads="1"/>
              </p:cNvSpPr>
              <p:nvPr/>
            </p:nvSpPr>
            <p:spPr bwMode="auto">
              <a:xfrm rot="10800000" flipV="1">
                <a:off x="4169128" y="1033187"/>
                <a:ext cx="3314956" cy="313914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squar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0" hangingPunct="0">
                  <a:lnSpc>
                    <a:spcPct val="80000"/>
                  </a:lnSpc>
                  <a:defRPr/>
                </a:pPr>
                <a:r>
                  <a:rPr lang="en-US" sz="2400" u="none" dirty="0" smtClean="0">
                    <a:latin typeface="+mj-lt"/>
                    <a:cs typeface="+mn-cs"/>
                  </a:rPr>
                  <a:t>Effect on power output (%)</a:t>
                </a:r>
                <a:endParaRPr lang="en-US" sz="2400" u="none" dirty="0">
                  <a:latin typeface="+mj-lt"/>
                  <a:cs typeface="+mn-cs"/>
                </a:endParaRPr>
              </a:p>
            </p:txBody>
          </p:sp>
          <p:sp>
            <p:nvSpPr>
              <p:cNvPr id="275" name="Line 12"/>
              <p:cNvSpPr>
                <a:spLocks noChangeShapeType="1"/>
              </p:cNvSpPr>
              <p:nvPr/>
            </p:nvSpPr>
            <p:spPr bwMode="auto">
              <a:xfrm flipV="1">
                <a:off x="4167849" y="5878799"/>
                <a:ext cx="65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>
                  <a:latin typeface="+mj-lt"/>
                  <a:cs typeface="+mn-cs"/>
                </a:endParaRPr>
              </a:p>
            </p:txBody>
          </p:sp>
          <p:sp>
            <p:nvSpPr>
              <p:cNvPr id="276" name="Text Box 59"/>
              <p:cNvSpPr txBox="1">
                <a:spLocks noChangeArrowheads="1"/>
              </p:cNvSpPr>
              <p:nvPr/>
            </p:nvSpPr>
            <p:spPr bwMode="auto">
              <a:xfrm rot="10800000" flipV="1">
                <a:off x="3912918" y="5755057"/>
                <a:ext cx="260255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0" hangingPunct="0">
                  <a:lnSpc>
                    <a:spcPct val="80000"/>
                  </a:lnSpc>
                  <a:defRPr/>
                </a:pPr>
                <a:r>
                  <a:rPr lang="en-US" sz="2000" u="none" dirty="0" smtClean="0">
                    <a:latin typeface="+mj-lt"/>
                    <a:cs typeface="+mn-cs"/>
                  </a:rPr>
                  <a:t>-2</a:t>
                </a:r>
                <a:endParaRPr lang="en-US" sz="2000" u="none" dirty="0">
                  <a:latin typeface="+mj-lt"/>
                  <a:cs typeface="+mn-cs"/>
                </a:endParaRPr>
              </a:p>
            </p:txBody>
          </p:sp>
          <p:sp>
            <p:nvSpPr>
              <p:cNvPr id="277" name="Line 12"/>
              <p:cNvSpPr>
                <a:spLocks noChangeShapeType="1"/>
              </p:cNvSpPr>
              <p:nvPr/>
            </p:nvSpPr>
            <p:spPr bwMode="auto">
              <a:xfrm flipV="1">
                <a:off x="4167849" y="4997399"/>
                <a:ext cx="65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>
                  <a:latin typeface="+mj-lt"/>
                  <a:cs typeface="+mn-cs"/>
                </a:endParaRPr>
              </a:p>
            </p:txBody>
          </p:sp>
          <p:sp>
            <p:nvSpPr>
              <p:cNvPr id="278" name="Text Box 59"/>
              <p:cNvSpPr txBox="1">
                <a:spLocks noChangeArrowheads="1"/>
              </p:cNvSpPr>
              <p:nvPr/>
            </p:nvSpPr>
            <p:spPr bwMode="auto">
              <a:xfrm rot="10800000" flipV="1">
                <a:off x="3912918" y="4873656"/>
                <a:ext cx="260255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0" hangingPunct="0">
                  <a:lnSpc>
                    <a:spcPct val="80000"/>
                  </a:lnSpc>
                  <a:defRPr/>
                </a:pPr>
                <a:r>
                  <a:rPr lang="en-US" sz="2000" u="none" dirty="0" smtClean="0">
                    <a:latin typeface="+mj-lt"/>
                    <a:cs typeface="+mn-cs"/>
                  </a:rPr>
                  <a:t>-1</a:t>
                </a:r>
                <a:endParaRPr lang="en-US" sz="2000" u="none" dirty="0">
                  <a:latin typeface="+mj-lt"/>
                  <a:cs typeface="+mn-cs"/>
                </a:endParaRPr>
              </a:p>
            </p:txBody>
          </p:sp>
          <p:sp>
            <p:nvSpPr>
              <p:cNvPr id="279" name="Line 12"/>
              <p:cNvSpPr>
                <a:spLocks noChangeShapeType="1"/>
              </p:cNvSpPr>
              <p:nvPr/>
            </p:nvSpPr>
            <p:spPr bwMode="auto">
              <a:xfrm flipV="1">
                <a:off x="4167849" y="4115999"/>
                <a:ext cx="65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>
                  <a:latin typeface="+mj-lt"/>
                  <a:cs typeface="+mn-cs"/>
                </a:endParaRPr>
              </a:p>
            </p:txBody>
          </p:sp>
          <p:sp>
            <p:nvSpPr>
              <p:cNvPr id="280" name="Text Box 59"/>
              <p:cNvSpPr txBox="1">
                <a:spLocks noChangeArrowheads="1"/>
              </p:cNvSpPr>
              <p:nvPr/>
            </p:nvSpPr>
            <p:spPr bwMode="auto">
              <a:xfrm rot="10800000" flipV="1">
                <a:off x="3948184" y="3992256"/>
                <a:ext cx="189723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0" hangingPunct="0">
                  <a:lnSpc>
                    <a:spcPct val="80000"/>
                  </a:lnSpc>
                  <a:defRPr/>
                </a:pPr>
                <a:r>
                  <a:rPr lang="en-US" sz="2000" u="none" dirty="0" smtClean="0">
                    <a:latin typeface="+mj-lt"/>
                    <a:cs typeface="+mn-cs"/>
                  </a:rPr>
                  <a:t>0</a:t>
                </a:r>
                <a:endParaRPr lang="en-US" sz="2000" u="none" dirty="0">
                  <a:latin typeface="+mj-lt"/>
                  <a:cs typeface="+mn-cs"/>
                </a:endParaRPr>
              </a:p>
            </p:txBody>
          </p:sp>
          <p:sp>
            <p:nvSpPr>
              <p:cNvPr id="281" name="Line 12"/>
              <p:cNvSpPr>
                <a:spLocks noChangeShapeType="1"/>
              </p:cNvSpPr>
              <p:nvPr/>
            </p:nvSpPr>
            <p:spPr bwMode="auto">
              <a:xfrm flipV="1">
                <a:off x="4167849" y="3234599"/>
                <a:ext cx="65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>
                  <a:latin typeface="+mj-lt"/>
                  <a:cs typeface="+mn-cs"/>
                </a:endParaRPr>
              </a:p>
            </p:txBody>
          </p:sp>
          <p:sp>
            <p:nvSpPr>
              <p:cNvPr id="282" name="Text Box 59"/>
              <p:cNvSpPr txBox="1">
                <a:spLocks noChangeArrowheads="1"/>
              </p:cNvSpPr>
              <p:nvPr/>
            </p:nvSpPr>
            <p:spPr bwMode="auto">
              <a:xfrm rot="10800000" flipV="1">
                <a:off x="3948184" y="3110856"/>
                <a:ext cx="189723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0" hangingPunct="0">
                  <a:lnSpc>
                    <a:spcPct val="80000"/>
                  </a:lnSpc>
                  <a:defRPr/>
                </a:pPr>
                <a:r>
                  <a:rPr lang="en-US" sz="2000" u="none" dirty="0" smtClean="0">
                    <a:latin typeface="+mj-lt"/>
                    <a:cs typeface="+mn-cs"/>
                  </a:rPr>
                  <a:t>1</a:t>
                </a:r>
                <a:endParaRPr lang="en-US" sz="2000" u="none" dirty="0">
                  <a:latin typeface="+mj-lt"/>
                  <a:cs typeface="+mn-cs"/>
                </a:endParaRPr>
              </a:p>
            </p:txBody>
          </p:sp>
          <p:sp>
            <p:nvSpPr>
              <p:cNvPr id="283" name="Line 12"/>
              <p:cNvSpPr>
                <a:spLocks noChangeShapeType="1"/>
              </p:cNvSpPr>
              <p:nvPr/>
            </p:nvSpPr>
            <p:spPr bwMode="auto">
              <a:xfrm flipV="1">
                <a:off x="4167849" y="2353199"/>
                <a:ext cx="65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>
                  <a:latin typeface="+mj-lt"/>
                  <a:cs typeface="+mn-cs"/>
                </a:endParaRPr>
              </a:p>
            </p:txBody>
          </p:sp>
          <p:sp>
            <p:nvSpPr>
              <p:cNvPr id="284" name="Text Box 59"/>
              <p:cNvSpPr txBox="1">
                <a:spLocks noChangeArrowheads="1"/>
              </p:cNvSpPr>
              <p:nvPr/>
            </p:nvSpPr>
            <p:spPr bwMode="auto">
              <a:xfrm rot="10800000" flipV="1">
                <a:off x="3948184" y="2229456"/>
                <a:ext cx="189723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0" hangingPunct="0">
                  <a:lnSpc>
                    <a:spcPct val="80000"/>
                  </a:lnSpc>
                  <a:defRPr/>
                </a:pPr>
                <a:r>
                  <a:rPr lang="en-AU" sz="2000" u="none" dirty="0">
                    <a:latin typeface="+mj-lt"/>
                  </a:rPr>
                  <a:t>2</a:t>
                </a:r>
                <a:endParaRPr lang="en-US" sz="2000" u="none" dirty="0">
                  <a:latin typeface="+mj-lt"/>
                </a:endParaRPr>
              </a:p>
            </p:txBody>
          </p:sp>
          <p:sp>
            <p:nvSpPr>
              <p:cNvPr id="285" name="Line 12"/>
              <p:cNvSpPr>
                <a:spLocks noChangeShapeType="1"/>
              </p:cNvSpPr>
              <p:nvPr/>
            </p:nvSpPr>
            <p:spPr bwMode="auto">
              <a:xfrm flipV="1">
                <a:off x="4167849" y="1468563"/>
                <a:ext cx="6552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600">
                  <a:latin typeface="+mj-lt"/>
                  <a:cs typeface="+mn-cs"/>
                </a:endParaRPr>
              </a:p>
            </p:txBody>
          </p:sp>
          <p:sp>
            <p:nvSpPr>
              <p:cNvPr id="286" name="Text Box 59"/>
              <p:cNvSpPr txBox="1">
                <a:spLocks noChangeArrowheads="1"/>
              </p:cNvSpPr>
              <p:nvPr/>
            </p:nvSpPr>
            <p:spPr bwMode="auto">
              <a:xfrm rot="10800000" flipV="1">
                <a:off x="3948184" y="1344820"/>
                <a:ext cx="189723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/>
            </p:spPr>
            <p:txBody>
              <a:bodyPr wrap="none" lIns="36000" tIns="0" rIns="36000" bIns="0">
                <a:spAutoFit/>
              </a:bodyPr>
              <a:lstStyle>
                <a:lvl1pPr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600" u="sng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algn="r" eaLnBrk="0" hangingPunct="0">
                  <a:lnSpc>
                    <a:spcPct val="80000"/>
                  </a:lnSpc>
                  <a:defRPr/>
                </a:pPr>
                <a:r>
                  <a:rPr lang="en-US" sz="2000" u="none" dirty="0" smtClean="0">
                    <a:latin typeface="+mj-lt"/>
                    <a:cs typeface="+mn-cs"/>
                  </a:rPr>
                  <a:t>3</a:t>
                </a:r>
                <a:endParaRPr lang="en-US" sz="2000" u="none" dirty="0">
                  <a:latin typeface="+mj-lt"/>
                  <a:cs typeface="+mn-cs"/>
                </a:endParaRPr>
              </a:p>
            </p:txBody>
          </p:sp>
          <p:sp>
            <p:nvSpPr>
              <p:cNvPr id="287" name="Line 12"/>
              <p:cNvSpPr>
                <a:spLocks noChangeShapeType="1"/>
              </p:cNvSpPr>
              <p:nvPr/>
            </p:nvSpPr>
            <p:spPr bwMode="auto">
              <a:xfrm>
                <a:off x="4233378" y="5942001"/>
                <a:ext cx="445387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 sz="1800">
                  <a:latin typeface="+mj-lt"/>
                  <a:cs typeface="+mn-cs"/>
                </a:endParaRPr>
              </a:p>
            </p:txBody>
          </p:sp>
          <p:grpSp>
            <p:nvGrpSpPr>
              <p:cNvPr id="288" name="Group 287"/>
              <p:cNvGrpSpPr/>
              <p:nvPr/>
            </p:nvGrpSpPr>
            <p:grpSpPr>
              <a:xfrm>
                <a:off x="4739646" y="5942449"/>
                <a:ext cx="4002933" cy="724050"/>
                <a:chOff x="1911030" y="5916435"/>
                <a:chExt cx="4481331" cy="724050"/>
              </a:xfrm>
            </p:grpSpPr>
            <p:sp>
              <p:nvSpPr>
                <p:cNvPr id="289" name="Text Box 59"/>
                <p:cNvSpPr txBox="1">
                  <a:spLocks noChangeArrowheads="1"/>
                </p:cNvSpPr>
                <p:nvPr/>
              </p:nvSpPr>
              <p:spPr bwMode="auto">
                <a:xfrm>
                  <a:off x="2655793" y="6345019"/>
                  <a:ext cx="2852311" cy="29546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/>
              </p:spPr>
              <p:txBody>
                <a:bodyPr wrap="none" lIns="36000" tIns="0" rIns="36000" bIns="0">
                  <a:spAutoFit/>
                </a:bodyPr>
                <a:lstStyle>
                  <a:lvl1pPr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600" u="sng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0" hangingPunct="0">
                    <a:lnSpc>
                      <a:spcPct val="80000"/>
                    </a:lnSpc>
                    <a:defRPr/>
                  </a:pPr>
                  <a:r>
                    <a:rPr lang="en-US" sz="2400" u="none" dirty="0" smtClean="0">
                      <a:latin typeface="+mj-lt"/>
                    </a:rPr>
                    <a:t>Baseline training </a:t>
                  </a:r>
                  <a:r>
                    <a:rPr lang="en-US" sz="2400" u="none" dirty="0" smtClean="0">
                      <a:latin typeface="+mj-lt"/>
                      <a:cs typeface="+mn-cs"/>
                    </a:rPr>
                    <a:t>(h.wk</a:t>
                  </a:r>
                  <a:r>
                    <a:rPr lang="en-US" sz="2400" u="none" baseline="30000" dirty="0" smtClean="0">
                      <a:latin typeface="+mj-lt"/>
                      <a:cs typeface="+mn-cs"/>
                    </a:rPr>
                    <a:t>-1</a:t>
                  </a:r>
                  <a:r>
                    <a:rPr lang="en-US" sz="2400" u="none" dirty="0" smtClean="0">
                      <a:latin typeface="+mj-lt"/>
                      <a:cs typeface="+mn-cs"/>
                    </a:rPr>
                    <a:t>)</a:t>
                  </a:r>
                  <a:endParaRPr lang="en-US" sz="2400" u="none" dirty="0">
                    <a:latin typeface="+mj-lt"/>
                    <a:cs typeface="+mn-cs"/>
                  </a:endParaRPr>
                </a:p>
              </p:txBody>
            </p:sp>
            <p:grpSp>
              <p:nvGrpSpPr>
                <p:cNvPr id="290" name="Group 289"/>
                <p:cNvGrpSpPr/>
                <p:nvPr/>
              </p:nvGrpSpPr>
              <p:grpSpPr>
                <a:xfrm>
                  <a:off x="1911030" y="5916435"/>
                  <a:ext cx="189722" cy="372394"/>
                  <a:chOff x="1579553" y="5731768"/>
                  <a:chExt cx="197661" cy="372394"/>
                </a:xfrm>
                <a:noFill/>
              </p:grpSpPr>
              <p:sp>
                <p:nvSpPr>
                  <p:cNvPr id="303" name="Line 12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1644988" y="5764532"/>
                    <a:ext cx="65528" cy="0"/>
                  </a:xfrm>
                  <a:prstGeom prst="line">
                    <a:avLst/>
                  </a:prstGeom>
                  <a:grp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600">
                      <a:latin typeface="+mj-lt"/>
                      <a:cs typeface="+mn-cs"/>
                    </a:endParaRPr>
                  </a:p>
                </p:txBody>
              </p:sp>
              <p:sp>
                <p:nvSpPr>
                  <p:cNvPr id="304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79553" y="5857941"/>
                    <a:ext cx="197661" cy="246221"/>
                  </a:xfrm>
                  <a:prstGeom prst="rect">
                    <a:avLst/>
                  </a:prstGeom>
                  <a:grpFill/>
                  <a:ln>
                    <a:noFill/>
                  </a:ln>
                  <a:effectLst/>
                  <a:extLst/>
                </p:spPr>
                <p:txBody>
                  <a:bodyPr wrap="none" lIns="36000" tIns="0" rIns="36000" bIns="0">
                    <a:spAutoFit/>
                  </a:bodyPr>
                  <a:lstStyle>
                    <a:lvl1pPr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0" hangingPunct="0">
                      <a:lnSpc>
                        <a:spcPct val="80000"/>
                      </a:lnSpc>
                      <a:defRPr/>
                    </a:pPr>
                    <a:r>
                      <a:rPr lang="en-US" sz="2000" u="none" dirty="0" smtClean="0">
                        <a:latin typeface="+mj-lt"/>
                        <a:cs typeface="+mn-cs"/>
                      </a:rPr>
                      <a:t>0</a:t>
                    </a:r>
                    <a:endParaRPr lang="en-US" sz="2000" u="none" dirty="0">
                      <a:latin typeface="+mj-lt"/>
                      <a:cs typeface="+mn-cs"/>
                    </a:endParaRPr>
                  </a:p>
                </p:txBody>
              </p:sp>
            </p:grpSp>
            <p:grpSp>
              <p:nvGrpSpPr>
                <p:cNvPr id="291" name="Group 290"/>
                <p:cNvGrpSpPr/>
                <p:nvPr/>
              </p:nvGrpSpPr>
              <p:grpSpPr>
                <a:xfrm>
                  <a:off x="2896167" y="5916435"/>
                  <a:ext cx="189722" cy="372394"/>
                  <a:chOff x="1579554" y="5731768"/>
                  <a:chExt cx="197661" cy="372394"/>
                </a:xfrm>
                <a:noFill/>
              </p:grpSpPr>
              <p:sp>
                <p:nvSpPr>
                  <p:cNvPr id="301" name="Line 12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1644988" y="5764532"/>
                    <a:ext cx="65528" cy="0"/>
                  </a:xfrm>
                  <a:prstGeom prst="line">
                    <a:avLst/>
                  </a:prstGeom>
                  <a:grp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600">
                      <a:latin typeface="+mj-lt"/>
                      <a:cs typeface="+mn-cs"/>
                    </a:endParaRPr>
                  </a:p>
                </p:txBody>
              </p:sp>
              <p:sp>
                <p:nvSpPr>
                  <p:cNvPr id="302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79554" y="5857941"/>
                    <a:ext cx="197661" cy="246221"/>
                  </a:xfrm>
                  <a:prstGeom prst="rect">
                    <a:avLst/>
                  </a:prstGeom>
                  <a:grpFill/>
                  <a:ln>
                    <a:noFill/>
                  </a:ln>
                  <a:effectLst/>
                  <a:extLst/>
                </p:spPr>
                <p:txBody>
                  <a:bodyPr wrap="none" lIns="36000" tIns="0" rIns="36000" bIns="0">
                    <a:spAutoFit/>
                  </a:bodyPr>
                  <a:lstStyle>
                    <a:lvl1pPr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0" hangingPunct="0">
                      <a:lnSpc>
                        <a:spcPct val="80000"/>
                      </a:lnSpc>
                      <a:defRPr/>
                    </a:pPr>
                    <a:r>
                      <a:rPr lang="en-US" sz="2000" u="none" dirty="0" smtClean="0">
                        <a:latin typeface="+mj-lt"/>
                        <a:cs typeface="+mn-cs"/>
                      </a:rPr>
                      <a:t>5</a:t>
                    </a:r>
                    <a:endParaRPr lang="en-US" sz="2000" u="none" dirty="0">
                      <a:latin typeface="+mj-lt"/>
                      <a:cs typeface="+mn-cs"/>
                    </a:endParaRPr>
                  </a:p>
                </p:txBody>
              </p:sp>
            </p:grpSp>
            <p:grpSp>
              <p:nvGrpSpPr>
                <p:cNvPr id="292" name="Group 291"/>
                <p:cNvGrpSpPr/>
                <p:nvPr/>
              </p:nvGrpSpPr>
              <p:grpSpPr>
                <a:xfrm>
                  <a:off x="3881304" y="5916435"/>
                  <a:ext cx="306742" cy="372394"/>
                  <a:chOff x="1518596" y="5731768"/>
                  <a:chExt cx="319578" cy="372394"/>
                </a:xfrm>
                <a:noFill/>
              </p:grpSpPr>
              <p:sp>
                <p:nvSpPr>
                  <p:cNvPr id="299" name="Line 12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1644988" y="5764532"/>
                    <a:ext cx="65528" cy="0"/>
                  </a:xfrm>
                  <a:prstGeom prst="line">
                    <a:avLst/>
                  </a:prstGeom>
                  <a:grp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600">
                      <a:latin typeface="+mj-lt"/>
                      <a:cs typeface="+mn-cs"/>
                    </a:endParaRPr>
                  </a:p>
                </p:txBody>
              </p:sp>
              <p:sp>
                <p:nvSpPr>
                  <p:cNvPr id="300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18596" y="5857941"/>
                    <a:ext cx="319578" cy="246221"/>
                  </a:xfrm>
                  <a:prstGeom prst="rect">
                    <a:avLst/>
                  </a:prstGeom>
                  <a:grpFill/>
                  <a:ln>
                    <a:noFill/>
                  </a:ln>
                  <a:effectLst/>
                  <a:extLst/>
                </p:spPr>
                <p:txBody>
                  <a:bodyPr wrap="none" lIns="36000" tIns="0" rIns="36000" bIns="0">
                    <a:spAutoFit/>
                  </a:bodyPr>
                  <a:lstStyle>
                    <a:lvl1pPr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0" hangingPunct="0">
                      <a:lnSpc>
                        <a:spcPct val="80000"/>
                      </a:lnSpc>
                      <a:defRPr/>
                    </a:pPr>
                    <a:r>
                      <a:rPr lang="en-US" sz="2000" u="none" dirty="0" smtClean="0">
                        <a:latin typeface="+mj-lt"/>
                        <a:cs typeface="+mn-cs"/>
                      </a:rPr>
                      <a:t>10</a:t>
                    </a:r>
                    <a:endParaRPr lang="en-US" sz="2000" u="none" dirty="0">
                      <a:latin typeface="+mj-lt"/>
                      <a:cs typeface="+mn-cs"/>
                    </a:endParaRPr>
                  </a:p>
                </p:txBody>
              </p:sp>
            </p:grpSp>
            <p:grpSp>
              <p:nvGrpSpPr>
                <p:cNvPr id="293" name="Group 292"/>
                <p:cNvGrpSpPr/>
                <p:nvPr/>
              </p:nvGrpSpPr>
              <p:grpSpPr>
                <a:xfrm>
                  <a:off x="4983461" y="5916435"/>
                  <a:ext cx="306742" cy="372394"/>
                  <a:chOff x="1518597" y="5731768"/>
                  <a:chExt cx="319578" cy="372394"/>
                </a:xfrm>
                <a:noFill/>
              </p:grpSpPr>
              <p:sp>
                <p:nvSpPr>
                  <p:cNvPr id="297" name="Line 12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1644988" y="5764532"/>
                    <a:ext cx="65528" cy="0"/>
                  </a:xfrm>
                  <a:prstGeom prst="line">
                    <a:avLst/>
                  </a:prstGeom>
                  <a:grp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600">
                      <a:latin typeface="+mj-lt"/>
                      <a:cs typeface="+mn-cs"/>
                    </a:endParaRPr>
                  </a:p>
                </p:txBody>
              </p:sp>
              <p:sp>
                <p:nvSpPr>
                  <p:cNvPr id="298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18597" y="5857941"/>
                    <a:ext cx="319578" cy="246221"/>
                  </a:xfrm>
                  <a:prstGeom prst="rect">
                    <a:avLst/>
                  </a:prstGeom>
                  <a:grpFill/>
                  <a:ln>
                    <a:noFill/>
                  </a:ln>
                  <a:effectLst/>
                  <a:extLst/>
                </p:spPr>
                <p:txBody>
                  <a:bodyPr wrap="none" lIns="36000" tIns="0" rIns="36000" bIns="0">
                    <a:spAutoFit/>
                  </a:bodyPr>
                  <a:lstStyle>
                    <a:lvl1pPr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0" hangingPunct="0">
                      <a:lnSpc>
                        <a:spcPct val="80000"/>
                      </a:lnSpc>
                      <a:defRPr/>
                    </a:pPr>
                    <a:r>
                      <a:rPr lang="en-US" sz="2000" u="none" dirty="0" smtClean="0">
                        <a:latin typeface="+mj-lt"/>
                        <a:cs typeface="+mn-cs"/>
                      </a:rPr>
                      <a:t>15</a:t>
                    </a:r>
                    <a:endParaRPr lang="en-US" sz="2000" u="none" dirty="0">
                      <a:latin typeface="+mj-lt"/>
                      <a:cs typeface="+mn-cs"/>
                    </a:endParaRPr>
                  </a:p>
                </p:txBody>
              </p:sp>
            </p:grpSp>
            <p:grpSp>
              <p:nvGrpSpPr>
                <p:cNvPr id="294" name="Group 293"/>
                <p:cNvGrpSpPr/>
                <p:nvPr/>
              </p:nvGrpSpPr>
              <p:grpSpPr>
                <a:xfrm>
                  <a:off x="6085619" y="5916435"/>
                  <a:ext cx="306742" cy="372394"/>
                  <a:chOff x="1518597" y="5731768"/>
                  <a:chExt cx="319578" cy="372394"/>
                </a:xfrm>
                <a:noFill/>
              </p:grpSpPr>
              <p:sp>
                <p:nvSpPr>
                  <p:cNvPr id="295" name="Line 12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1644988" y="5764532"/>
                    <a:ext cx="65528" cy="0"/>
                  </a:xfrm>
                  <a:prstGeom prst="line">
                    <a:avLst/>
                  </a:prstGeom>
                  <a:grp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/>
                </p:spPr>
                <p:txBody>
                  <a:bodyPr wrap="none" anchor="ctr"/>
                  <a:lstStyle/>
                  <a:p>
                    <a:pPr eaLnBrk="0" hangingPunct="0">
                      <a:defRPr/>
                    </a:pPr>
                    <a:endParaRPr lang="en-US" sz="1600">
                      <a:latin typeface="+mj-lt"/>
                      <a:cs typeface="+mn-cs"/>
                    </a:endParaRPr>
                  </a:p>
                </p:txBody>
              </p:sp>
              <p:sp>
                <p:nvSpPr>
                  <p:cNvPr id="296" name="Text Box 5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18597" y="5857941"/>
                    <a:ext cx="319578" cy="246221"/>
                  </a:xfrm>
                  <a:prstGeom prst="rect">
                    <a:avLst/>
                  </a:prstGeom>
                  <a:grpFill/>
                  <a:ln>
                    <a:noFill/>
                  </a:ln>
                  <a:effectLst/>
                  <a:extLst/>
                </p:spPr>
                <p:txBody>
                  <a:bodyPr wrap="none" lIns="36000" tIns="0" rIns="36000" bIns="0">
                    <a:spAutoFit/>
                  </a:bodyPr>
                  <a:lstStyle>
                    <a:lvl1pPr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1pPr>
                    <a:lvl2pPr marL="742950" indent="-28575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2pPr>
                    <a:lvl3pPr marL="11430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3pPr>
                    <a:lvl4pPr marL="16002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4pPr>
                    <a:lvl5pPr marL="2057400" indent="-228600"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600" u="sng">
                        <a:solidFill>
                          <a:schemeClr val="tx1"/>
                        </a:solidFill>
                        <a:latin typeface="Times New Roman" pitchFamily="18" charset="0"/>
                      </a:defRPr>
                    </a:lvl9pPr>
                  </a:lstStyle>
                  <a:p>
                    <a:pPr algn="ctr" eaLnBrk="0" hangingPunct="0">
                      <a:lnSpc>
                        <a:spcPct val="80000"/>
                      </a:lnSpc>
                      <a:defRPr/>
                    </a:pPr>
                    <a:r>
                      <a:rPr lang="en-US" sz="2000" u="none" dirty="0" smtClean="0">
                        <a:latin typeface="+mj-lt"/>
                        <a:cs typeface="+mn-cs"/>
                      </a:rPr>
                      <a:t>20</a:t>
                    </a:r>
                    <a:endParaRPr lang="en-US" sz="2000" u="none" dirty="0">
                      <a:latin typeface="+mj-lt"/>
                      <a:cs typeface="+mn-cs"/>
                    </a:endParaRPr>
                  </a:p>
                </p:txBody>
              </p:sp>
            </p:grpSp>
          </p:grp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0" y="260649"/>
            <a:ext cx="8661400" cy="5472608"/>
          </a:xfrm>
        </p:spPr>
        <p:txBody>
          <a:bodyPr/>
          <a:lstStyle/>
          <a:p>
            <a:r>
              <a:rPr lang="en-US" dirty="0" smtClean="0"/>
              <a:t>The main outcome is </a:t>
            </a:r>
            <a:r>
              <a:rPr lang="en-US" dirty="0" smtClean="0">
                <a:solidFill>
                  <a:srgbClr val="CC0066"/>
                </a:solidFill>
              </a:rPr>
              <a:t>not a simple average</a:t>
            </a:r>
            <a:r>
              <a:rPr lang="en-US" dirty="0" smtClean="0"/>
              <a:t> of the study estimates.</a:t>
            </a:r>
          </a:p>
          <a:p>
            <a:pPr lvl="1"/>
            <a:r>
              <a:rPr lang="en-US" dirty="0" smtClean="0"/>
              <a:t>Meta-analysis uses the </a:t>
            </a:r>
            <a:r>
              <a:rPr lang="en-US" dirty="0">
                <a:solidFill>
                  <a:srgbClr val="0000CC"/>
                </a:solidFill>
              </a:rPr>
              <a:t>standard error</a:t>
            </a:r>
            <a:r>
              <a:rPr lang="en-US" dirty="0" smtClean="0"/>
              <a:t> of each study estimate to give</a:t>
            </a:r>
            <a:r>
              <a:rPr lang="en-US" dirty="0" smtClean="0">
                <a:solidFill>
                  <a:srgbClr val="CC0066"/>
                </a:solidFill>
              </a:rPr>
              <a:t> </a:t>
            </a:r>
            <a:r>
              <a:rPr lang="en-US" dirty="0">
                <a:solidFill>
                  <a:srgbClr val="0000CC"/>
                </a:solidFill>
              </a:rPr>
              <a:t>more weight</a:t>
            </a:r>
            <a:r>
              <a:rPr lang="en-US" dirty="0" smtClean="0"/>
              <a:t> to studies with </a:t>
            </a:r>
            <a:r>
              <a:rPr lang="en-US" dirty="0">
                <a:solidFill>
                  <a:srgbClr val="0000CC"/>
                </a:solidFill>
              </a:rPr>
              <a:t>more precise estimates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The standard error is the </a:t>
            </a:r>
            <a:r>
              <a:rPr lang="en-US" dirty="0">
                <a:solidFill>
                  <a:srgbClr val="0000CC"/>
                </a:solidFill>
              </a:rPr>
              <a:t>expected variation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in the study estimate if the study was repeated again and again.</a:t>
            </a:r>
          </a:p>
          <a:p>
            <a:r>
              <a:rPr lang="en-US" dirty="0" smtClean="0"/>
              <a:t>The weighting factor is </a:t>
            </a:r>
            <a:r>
              <a:rPr lang="en-US" dirty="0">
                <a:solidFill>
                  <a:srgbClr val="CC0066"/>
                </a:solidFill>
              </a:rPr>
              <a:t>1/(standard error)</a:t>
            </a:r>
            <a:r>
              <a:rPr lang="en-US" baseline="30000" dirty="0">
                <a:solidFill>
                  <a:srgbClr val="CC0066"/>
                </a:solidFill>
              </a:rPr>
              <a:t>2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Other things being equal, use of this factor is equivalent to weighting the effect in each study by the study's </a:t>
            </a:r>
            <a:r>
              <a:rPr lang="en-US" dirty="0">
                <a:solidFill>
                  <a:srgbClr val="0000CC"/>
                </a:solidFill>
              </a:rPr>
              <a:t>sample size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So, for example, a meta-analysis of 3 studies of 10, 20 and 30 subjects each amounts to a single study of 60 subjects.</a:t>
            </a:r>
          </a:p>
          <a:p>
            <a:pPr lvl="1"/>
            <a:r>
              <a:rPr lang="en-US" dirty="0" smtClean="0"/>
              <a:t>For </a:t>
            </a:r>
            <a:r>
              <a:rPr lang="en-US" dirty="0">
                <a:solidFill>
                  <a:srgbClr val="0000CC"/>
                </a:solidFill>
              </a:rPr>
              <a:t>controlled trials</a:t>
            </a:r>
            <a:r>
              <a:rPr lang="en-US" dirty="0" smtClean="0"/>
              <a:t>, this factor also takes into account differences in </a:t>
            </a:r>
            <a:r>
              <a:rPr lang="en-US" dirty="0" smtClean="0">
                <a:solidFill>
                  <a:srgbClr val="0000CC"/>
                </a:solidFill>
              </a:rPr>
              <a:t>standard error of measurement</a:t>
            </a:r>
            <a:r>
              <a:rPr lang="en-US" dirty="0" smtClean="0"/>
              <a:t> between studies.</a:t>
            </a:r>
          </a:p>
        </p:txBody>
      </p:sp>
    </p:spTree>
    <p:extLst>
      <p:ext uri="{BB962C8B-B14F-4D97-AF65-F5344CB8AC3E}">
        <p14:creationId xmlns:p14="http://schemas.microsoft.com/office/powerpoint/2010/main" val="384587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905" y="116632"/>
            <a:ext cx="8903592" cy="6624736"/>
          </a:xfrm>
        </p:spPr>
        <p:txBody>
          <a:bodyPr/>
          <a:lstStyle/>
          <a:p>
            <a:r>
              <a:rPr lang="en-US" dirty="0" smtClean="0"/>
              <a:t>You can and should allow for </a:t>
            </a:r>
            <a:r>
              <a:rPr lang="en-US" dirty="0" smtClean="0">
                <a:solidFill>
                  <a:srgbClr val="CC0066"/>
                </a:solidFill>
              </a:rPr>
              <a:t>real differences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CC0066"/>
                </a:solidFill>
              </a:rPr>
              <a:t>heterogeneity</a:t>
            </a:r>
            <a:r>
              <a:rPr lang="en-US" dirty="0" smtClean="0"/>
              <a:t> in the magnitude of the effect between studies.</a:t>
            </a:r>
          </a:p>
          <a:p>
            <a:pPr lvl="1"/>
            <a:r>
              <a:rPr lang="en-US" dirty="0" smtClean="0"/>
              <a:t>In early (fixed-effects only) meta-analysis, you did so by testing for heterogeneity using the</a:t>
            </a:r>
            <a:r>
              <a:rPr lang="en-US" dirty="0" smtClean="0">
                <a:solidFill>
                  <a:srgbClr val="CC0066"/>
                </a:solidFill>
              </a:rPr>
              <a:t> </a:t>
            </a:r>
            <a:r>
              <a:rPr lang="en-US" dirty="0" smtClean="0">
                <a:solidFill>
                  <a:srgbClr val="0000CC"/>
                </a:solidFill>
              </a:rPr>
              <a:t>Q or chi-squared statistic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test has low power, so you used p&lt;0.10 rather than p&lt;0.05.</a:t>
            </a:r>
          </a:p>
          <a:p>
            <a:pPr lvl="1"/>
            <a:r>
              <a:rPr lang="en-US" dirty="0" smtClean="0"/>
              <a:t>If p&lt;0.10, you excluded </a:t>
            </a:r>
            <a:r>
              <a:rPr lang="en-US" dirty="0" smtClean="0">
                <a:solidFill>
                  <a:srgbClr val="0000CC"/>
                </a:solidFill>
              </a:rPr>
              <a:t>"outlier"</a:t>
            </a:r>
            <a:r>
              <a:rPr lang="en-US" dirty="0" smtClean="0"/>
              <a:t> studies and re-tested, until p&gt;0.10.</a:t>
            </a:r>
          </a:p>
          <a:p>
            <a:pPr lvl="1"/>
            <a:r>
              <a:rPr lang="en-US" dirty="0" smtClean="0"/>
              <a:t>When p&gt;0.10, you declared the effect </a:t>
            </a:r>
            <a:r>
              <a:rPr lang="en-US" dirty="0" smtClean="0">
                <a:solidFill>
                  <a:srgbClr val="0000CC"/>
                </a:solidFill>
              </a:rPr>
              <a:t>homogeneous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That is, you assumed the differences in the effect between studies were due only to </a:t>
            </a:r>
            <a:r>
              <a:rPr lang="en-US" dirty="0" smtClean="0">
                <a:solidFill>
                  <a:srgbClr val="008000"/>
                </a:solidFill>
              </a:rPr>
              <a:t>sampling variation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Which made it </a:t>
            </a:r>
            <a:r>
              <a:rPr lang="en-US" dirty="0" smtClean="0">
                <a:solidFill>
                  <a:srgbClr val="008000"/>
                </a:solidFill>
              </a:rPr>
              <a:t>easy to analyze </a:t>
            </a:r>
            <a:r>
              <a:rPr lang="en-US" dirty="0" smtClean="0"/>
              <a:t>the weighted mean effect.</a:t>
            </a:r>
          </a:p>
          <a:p>
            <a:pPr lvl="1"/>
            <a:r>
              <a:rPr lang="en-US" dirty="0" smtClean="0"/>
              <a:t>But </a:t>
            </a:r>
            <a:r>
              <a:rPr lang="en-US" dirty="0" smtClean="0">
                <a:solidFill>
                  <a:srgbClr val="0000CC"/>
                </a:solidFill>
              </a:rPr>
              <a:t>statistical non-significance</a:t>
            </a:r>
            <a:r>
              <a:rPr lang="en-US" dirty="0"/>
              <a:t> </a:t>
            </a:r>
            <a:r>
              <a:rPr lang="en-US" dirty="0" smtClean="0">
                <a:solidFill>
                  <a:srgbClr val="0000CC"/>
                </a:solidFill>
              </a:rPr>
              <a:t>does not mean negligible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And the excluded studies are not necessarily “outliers”.</a:t>
            </a:r>
          </a:p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CC0066"/>
                </a:solidFill>
              </a:rPr>
              <a:t>random-effect</a:t>
            </a:r>
            <a:r>
              <a:rPr lang="en-US" dirty="0" smtClean="0"/>
              <a:t> meta-analysis, you accept there are always </a:t>
            </a:r>
            <a:r>
              <a:rPr lang="en-US" dirty="0" smtClean="0">
                <a:solidFill>
                  <a:srgbClr val="CC0066"/>
                </a:solidFill>
              </a:rPr>
              <a:t>real differences between all studies</a:t>
            </a:r>
            <a:r>
              <a:rPr lang="en-US" dirty="0" smtClean="0"/>
              <a:t> in the magnitude of the effect.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“random effect” </a:t>
            </a:r>
            <a:r>
              <a:rPr lang="en-US" dirty="0"/>
              <a:t>is the </a:t>
            </a:r>
            <a:r>
              <a:rPr lang="en-US" dirty="0">
                <a:solidFill>
                  <a:srgbClr val="0000CC"/>
                </a:solidFill>
              </a:rPr>
              <a:t>standard</a:t>
            </a:r>
            <a:r>
              <a:rPr lang="en-US" dirty="0">
                <a:solidFill>
                  <a:srgbClr val="CC0066"/>
                </a:solidFill>
              </a:rPr>
              <a:t> </a:t>
            </a:r>
            <a:r>
              <a:rPr lang="en-US" dirty="0">
                <a:solidFill>
                  <a:srgbClr val="0000CC"/>
                </a:solidFill>
              </a:rPr>
              <a:t>deviation</a:t>
            </a:r>
            <a:r>
              <a:rPr lang="en-US" dirty="0"/>
              <a:t> representing the </a:t>
            </a:r>
            <a:r>
              <a:rPr lang="en-US" dirty="0" smtClean="0">
                <a:solidFill>
                  <a:srgbClr val="0000CC"/>
                </a:solidFill>
              </a:rPr>
              <a:t>differences in </a:t>
            </a:r>
            <a:r>
              <a:rPr lang="en-US" dirty="0">
                <a:solidFill>
                  <a:srgbClr val="0000CC"/>
                </a:solidFill>
              </a:rPr>
              <a:t>the true magnitude</a:t>
            </a:r>
            <a:r>
              <a:rPr lang="en-US" dirty="0"/>
              <a:t> from study to study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904" y="44624"/>
            <a:ext cx="8903592" cy="6768752"/>
          </a:xfrm>
        </p:spPr>
        <p:txBody>
          <a:bodyPr/>
          <a:lstStyle/>
          <a:p>
            <a:pPr lvl="1">
              <a:lnSpc>
                <a:spcPct val="94000"/>
              </a:lnSpc>
            </a:pPr>
            <a:r>
              <a:rPr lang="en-US" dirty="0" smtClean="0"/>
              <a:t>You get an </a:t>
            </a:r>
            <a:r>
              <a:rPr lang="en-US" dirty="0" smtClean="0">
                <a:solidFill>
                  <a:srgbClr val="0000CC"/>
                </a:solidFill>
              </a:rPr>
              <a:t>estimate of this SD</a:t>
            </a:r>
            <a:r>
              <a:rPr lang="en-US" dirty="0" smtClean="0"/>
              <a:t> and its precision.</a:t>
            </a:r>
          </a:p>
          <a:p>
            <a:pPr lvl="2">
              <a:lnSpc>
                <a:spcPct val="94000"/>
              </a:lnSpc>
            </a:pPr>
            <a:r>
              <a:rPr lang="en-US" dirty="0" smtClean="0"/>
              <a:t>It is sometimes known as </a:t>
            </a:r>
            <a:r>
              <a:rPr lang="en-US" dirty="0">
                <a:solidFill>
                  <a:srgbClr val="008000"/>
                </a:solidFill>
              </a:rPr>
              <a:t>tau</a:t>
            </a:r>
            <a:r>
              <a:rPr lang="en-US" dirty="0" smtClean="0"/>
              <a:t> and is provided as </a:t>
            </a:r>
            <a:r>
              <a:rPr lang="en-US" dirty="0">
                <a:solidFill>
                  <a:srgbClr val="008000"/>
                </a:solidFill>
              </a:rPr>
              <a:t>tau</a:t>
            </a:r>
            <a:r>
              <a:rPr lang="en-US" baseline="30000" dirty="0">
                <a:solidFill>
                  <a:srgbClr val="008000"/>
                </a:solidFill>
              </a:rPr>
              <a:t>2</a:t>
            </a:r>
            <a:r>
              <a:rPr lang="en-US" dirty="0" smtClean="0"/>
              <a:t>.</a:t>
            </a:r>
          </a:p>
          <a:p>
            <a:pPr lvl="1">
              <a:lnSpc>
                <a:spcPct val="94000"/>
              </a:lnSpc>
            </a:pPr>
            <a:r>
              <a:rPr lang="en-US" dirty="0" smtClean="0"/>
              <a:t>The mean effect ± this SD is </a:t>
            </a:r>
            <a:r>
              <a:rPr lang="en-US" dirty="0" smtClean="0">
                <a:solidFill>
                  <a:srgbClr val="0000CC"/>
                </a:solidFill>
              </a:rPr>
              <a:t>what people can expect typically</a:t>
            </a:r>
            <a:r>
              <a:rPr lang="en-US" dirty="0" smtClean="0"/>
              <a:t> in another study or if they try to make use of the effect.</a:t>
            </a:r>
          </a:p>
          <a:p>
            <a:pPr lvl="1">
              <a:lnSpc>
                <a:spcPct val="94000"/>
              </a:lnSpc>
            </a:pPr>
            <a:r>
              <a:rPr lang="en-US" dirty="0" smtClean="0"/>
              <a:t>Instead of this SD, most researchers provide the Q and the related </a:t>
            </a:r>
            <a:r>
              <a:rPr lang="en-US" dirty="0" smtClean="0">
                <a:solidFill>
                  <a:srgbClr val="0000CC"/>
                </a:solidFill>
              </a:rPr>
              <a:t>I</a:t>
            </a:r>
            <a:r>
              <a:rPr lang="en-US" baseline="30000" dirty="0" smtClean="0">
                <a:solidFill>
                  <a:srgbClr val="0000CC"/>
                </a:solidFill>
              </a:rPr>
              <a:t>2 </a:t>
            </a:r>
            <a:r>
              <a:rPr lang="en-US" dirty="0" smtClean="0">
                <a:solidFill>
                  <a:srgbClr val="0000CC"/>
                </a:solidFill>
              </a:rPr>
              <a:t>statistic</a:t>
            </a:r>
            <a:r>
              <a:rPr lang="en-US" dirty="0" smtClean="0"/>
              <a:t>, representing percent </a:t>
            </a:r>
            <a:r>
              <a:rPr lang="en-US" dirty="0"/>
              <a:t>of variation due to real differences.</a:t>
            </a:r>
          </a:p>
          <a:p>
            <a:pPr lvl="2">
              <a:lnSpc>
                <a:spcPct val="94000"/>
              </a:lnSpc>
            </a:pPr>
            <a:r>
              <a:rPr lang="en-US" dirty="0">
                <a:solidFill>
                  <a:srgbClr val="008000"/>
                </a:solidFill>
              </a:rPr>
              <a:t>Ignore</a:t>
            </a:r>
            <a:r>
              <a:rPr lang="en-US" dirty="0" smtClean="0"/>
              <a:t> any conclusions based on these </a:t>
            </a:r>
            <a:r>
              <a:rPr lang="en-US" dirty="0">
                <a:solidFill>
                  <a:srgbClr val="008000"/>
                </a:solidFill>
              </a:rPr>
              <a:t>uninterpretable</a:t>
            </a:r>
            <a:r>
              <a:rPr lang="en-US" dirty="0" smtClean="0"/>
              <a:t> statistics.</a:t>
            </a:r>
          </a:p>
          <a:p>
            <a:pPr>
              <a:lnSpc>
                <a:spcPct val="94000"/>
              </a:lnSpc>
            </a:pPr>
            <a:r>
              <a:rPr lang="en-US" dirty="0" smtClean="0">
                <a:solidFill>
                  <a:srgbClr val="CC0066"/>
                </a:solidFill>
              </a:rPr>
              <a:t>Mixed-model</a:t>
            </a:r>
            <a:r>
              <a:rPr lang="en-US" dirty="0" smtClean="0"/>
              <a:t> meta-analysis or </a:t>
            </a:r>
            <a:r>
              <a:rPr lang="en-US" dirty="0" smtClean="0">
                <a:solidFill>
                  <a:srgbClr val="CC0066"/>
                </a:solidFill>
              </a:rPr>
              <a:t>meta-regression</a:t>
            </a:r>
            <a:r>
              <a:rPr lang="en-US" dirty="0"/>
              <a:t> </a:t>
            </a:r>
            <a:r>
              <a:rPr lang="en-US" dirty="0" smtClean="0"/>
              <a:t>is best of all.</a:t>
            </a:r>
          </a:p>
          <a:p>
            <a:pPr lvl="1">
              <a:lnSpc>
                <a:spcPct val="94000"/>
              </a:lnSpc>
            </a:pPr>
            <a:r>
              <a:rPr lang="en-US" dirty="0" smtClean="0"/>
              <a:t>You include study characteristics as </a:t>
            </a:r>
            <a:r>
              <a:rPr lang="en-US" dirty="0" smtClean="0">
                <a:solidFill>
                  <a:srgbClr val="0000CC"/>
                </a:solidFill>
              </a:rPr>
              <a:t>fixed effects</a:t>
            </a:r>
            <a:r>
              <a:rPr lang="en-US" dirty="0" smtClean="0"/>
              <a:t>.</a:t>
            </a:r>
          </a:p>
          <a:p>
            <a:pPr lvl="1">
              <a:lnSpc>
                <a:spcPct val="94000"/>
              </a:lnSpc>
            </a:pPr>
            <a:r>
              <a:rPr lang="en-US" dirty="0" smtClean="0"/>
              <a:t>The study characteristics will partly </a:t>
            </a:r>
            <a:r>
              <a:rPr lang="en-US" dirty="0" smtClean="0">
                <a:solidFill>
                  <a:srgbClr val="0000CC"/>
                </a:solidFill>
              </a:rPr>
              <a:t>account for differences</a:t>
            </a:r>
            <a:r>
              <a:rPr lang="en-US" dirty="0" smtClean="0"/>
              <a:t> in the magnitude of the effect between studies.  </a:t>
            </a:r>
          </a:p>
          <a:p>
            <a:pPr lvl="2">
              <a:lnSpc>
                <a:spcPct val="94000"/>
              </a:lnSpc>
            </a:pPr>
            <a:r>
              <a:rPr lang="en-US" dirty="0" smtClean="0"/>
              <a:t>Example: differences between studies of athletes and non-athletes.</a:t>
            </a:r>
          </a:p>
          <a:p>
            <a:pPr lvl="1">
              <a:lnSpc>
                <a:spcPct val="94000"/>
              </a:lnSpc>
            </a:pPr>
            <a:r>
              <a:rPr lang="en-US" dirty="0" smtClean="0"/>
              <a:t>The random effect now represents </a:t>
            </a:r>
            <a:r>
              <a:rPr lang="en-US" dirty="0">
                <a:solidFill>
                  <a:srgbClr val="0000CC"/>
                </a:solidFill>
              </a:rPr>
              <a:t>residual variation</a:t>
            </a:r>
            <a:r>
              <a:rPr lang="en-US" dirty="0" smtClean="0"/>
              <a:t> in the effect between studies (i.e., not explained  by the study characteristics).</a:t>
            </a:r>
          </a:p>
          <a:p>
            <a:pPr lvl="1">
              <a:lnSpc>
                <a:spcPct val="94000"/>
              </a:lnSpc>
            </a:pPr>
            <a:r>
              <a:rPr lang="en-US" dirty="0" smtClean="0"/>
              <a:t>Include an </a:t>
            </a:r>
            <a:r>
              <a:rPr lang="en-US" dirty="0">
                <a:solidFill>
                  <a:srgbClr val="0000CC"/>
                </a:solidFill>
              </a:rPr>
              <a:t>extra random </a:t>
            </a:r>
            <a:r>
              <a:rPr lang="en-US" dirty="0" smtClean="0">
                <a:solidFill>
                  <a:srgbClr val="0000CC"/>
                </a:solidFill>
              </a:rPr>
              <a:t>effect</a:t>
            </a:r>
            <a:r>
              <a:rPr lang="en-US" dirty="0" smtClean="0"/>
              <a:t> to account for repeated measurement (multiple estimates) within studies.</a:t>
            </a:r>
          </a:p>
          <a:p>
            <a:pPr lvl="1">
              <a:lnSpc>
                <a:spcPct val="94000"/>
              </a:lnSpc>
            </a:pPr>
            <a:r>
              <a:rPr lang="en-US" dirty="0" smtClean="0">
                <a:solidFill>
                  <a:srgbClr val="0000CC"/>
                </a:solidFill>
              </a:rPr>
              <a:t>Custom </a:t>
            </a:r>
            <a:r>
              <a:rPr lang="en-US" dirty="0">
                <a:solidFill>
                  <a:srgbClr val="0000CC"/>
                </a:solidFill>
              </a:rPr>
              <a:t>software </a:t>
            </a:r>
            <a:r>
              <a:rPr lang="en-US" dirty="0" smtClean="0"/>
              <a:t>or an </a:t>
            </a:r>
            <a:r>
              <a:rPr lang="en-US" dirty="0">
                <a:solidFill>
                  <a:srgbClr val="0000CC"/>
                </a:solidFill>
              </a:rPr>
              <a:t>advanced </a:t>
            </a:r>
            <a:r>
              <a:rPr lang="en-US" dirty="0" smtClean="0">
                <a:solidFill>
                  <a:srgbClr val="0000CC"/>
                </a:solidFill>
              </a:rPr>
              <a:t>package</a:t>
            </a:r>
            <a:r>
              <a:rPr lang="en-US" dirty="0" smtClean="0"/>
              <a:t> (e.g., SAS) is required.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48913" y="44624"/>
            <a:ext cx="8871576" cy="622300"/>
          </a:xfrm>
        </p:spPr>
        <p:txBody>
          <a:bodyPr/>
          <a:lstStyle/>
          <a:p>
            <a:r>
              <a:rPr lang="en-US" smtClean="0"/>
              <a:t>Limitations to Meta-Analysis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0528" y="666924"/>
            <a:ext cx="8868344" cy="6099636"/>
          </a:xfrm>
        </p:spPr>
        <p:txBody>
          <a:bodyPr/>
          <a:lstStyle/>
          <a:p>
            <a:r>
              <a:rPr lang="en-US" dirty="0" smtClean="0"/>
              <a:t>It's focused on </a:t>
            </a:r>
            <a:r>
              <a:rPr lang="en-US" dirty="0" smtClean="0">
                <a:solidFill>
                  <a:srgbClr val="CC0066"/>
                </a:solidFill>
              </a:rPr>
              <a:t>mean effects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CC0066"/>
                </a:solidFill>
              </a:rPr>
              <a:t>differences between studies</a:t>
            </a:r>
            <a:r>
              <a:rPr lang="en-US" dirty="0" smtClean="0"/>
              <a:t>.  </a:t>
            </a:r>
          </a:p>
          <a:p>
            <a:pPr lvl="1"/>
            <a:r>
              <a:rPr lang="en-US" dirty="0" smtClean="0"/>
              <a:t>But what really matters is effects on </a:t>
            </a:r>
            <a:r>
              <a:rPr lang="en-US" dirty="0">
                <a:solidFill>
                  <a:srgbClr val="0000CC"/>
                </a:solidFill>
              </a:rPr>
              <a:t>individuals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So we should also quantify </a:t>
            </a:r>
            <a:r>
              <a:rPr lang="en-US" dirty="0" smtClean="0">
                <a:solidFill>
                  <a:srgbClr val="0000CC"/>
                </a:solidFill>
              </a:rPr>
              <a:t>individual differences or responses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These can be expressed as </a:t>
            </a:r>
            <a:r>
              <a:rPr lang="en-US" dirty="0">
                <a:solidFill>
                  <a:srgbClr val="0000CC"/>
                </a:solidFill>
              </a:rPr>
              <a:t>standard deviations</a:t>
            </a:r>
            <a:r>
              <a:rPr lang="en-US" dirty="0" smtClean="0"/>
              <a:t>, but researchers seldom provide enough data to allow their meta-analysis. </a:t>
            </a:r>
          </a:p>
          <a:p>
            <a:pPr lvl="1"/>
            <a:r>
              <a:rPr lang="en-US" dirty="0" smtClean="0"/>
              <a:t>Inclusion of </a:t>
            </a:r>
            <a:r>
              <a:rPr lang="en-US" dirty="0" smtClean="0">
                <a:solidFill>
                  <a:srgbClr val="0000CC"/>
                </a:solidFill>
              </a:rPr>
              <a:t>mean subject characteristics</a:t>
            </a:r>
            <a:r>
              <a:rPr lang="en-US" dirty="0" smtClean="0"/>
              <a:t> (e.g., age, gender, genotype) as predictors in the meta-analytic model only partly addresses this problem.</a:t>
            </a:r>
          </a:p>
          <a:p>
            <a:pPr lvl="2"/>
            <a:r>
              <a:rPr lang="en-US" dirty="0" smtClean="0"/>
              <a:t>It would be better if researchers made available all data for all subjects, to allow </a:t>
            </a:r>
            <a:r>
              <a:rPr lang="en-US" dirty="0" smtClean="0">
                <a:solidFill>
                  <a:srgbClr val="008000"/>
                </a:solidFill>
              </a:rPr>
              <a:t>individual patient-data meta-analysis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meta-analysis reflects only </a:t>
            </a:r>
            <a:r>
              <a:rPr lang="en-US" dirty="0" smtClean="0">
                <a:solidFill>
                  <a:srgbClr val="CC0066"/>
                </a:solidFill>
              </a:rPr>
              <a:t>published effects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But </a:t>
            </a:r>
            <a:r>
              <a:rPr lang="en-US" dirty="0">
                <a:solidFill>
                  <a:srgbClr val="0000CC"/>
                </a:solidFill>
              </a:rPr>
              <a:t>statistically significant effects</a:t>
            </a:r>
            <a:r>
              <a:rPr lang="en-US" dirty="0" smtClean="0"/>
              <a:t> are more likely to get </a:t>
            </a:r>
            <a:r>
              <a:rPr lang="en-US" dirty="0">
                <a:solidFill>
                  <a:srgbClr val="0000CC"/>
                </a:solidFill>
              </a:rPr>
              <a:t>published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Hence published effects are </a:t>
            </a:r>
            <a:r>
              <a:rPr lang="en-US" dirty="0" smtClean="0">
                <a:solidFill>
                  <a:srgbClr val="0000CC"/>
                </a:solidFill>
              </a:rPr>
              <a:t>biased</a:t>
            </a:r>
            <a:r>
              <a:rPr lang="en-US" dirty="0" smtClean="0"/>
              <a:t> high.</a:t>
            </a:r>
          </a:p>
          <a:p>
            <a:pPr lvl="1"/>
            <a:r>
              <a:rPr lang="en-US" dirty="0">
                <a:solidFill>
                  <a:srgbClr val="0000CC"/>
                </a:solidFill>
              </a:rPr>
              <a:t>Funnel </a:t>
            </a:r>
            <a:r>
              <a:rPr lang="en-US" dirty="0"/>
              <a:t>or related plots</a:t>
            </a:r>
            <a:r>
              <a:rPr lang="en-US" dirty="0" smtClean="0"/>
              <a:t> can be used to assess and reduce publication bias.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029" y="44624"/>
            <a:ext cx="8791342" cy="5636086"/>
          </a:xfrm>
        </p:spPr>
        <p:txBody>
          <a:bodyPr/>
          <a:lstStyle/>
          <a:p>
            <a:endParaRPr lang="en-NZ" sz="1800" dirty="0" smtClean="0"/>
          </a:p>
          <a:p>
            <a:endParaRPr lang="en-NZ" sz="2400" dirty="0"/>
          </a:p>
          <a:p>
            <a:endParaRPr lang="en-NZ" sz="2400" dirty="0" smtClean="0"/>
          </a:p>
          <a:p>
            <a:r>
              <a:rPr lang="en-NZ" dirty="0" smtClean="0"/>
              <a:t>Flaws </a:t>
            </a:r>
            <a:r>
              <a:rPr lang="en-NZ" dirty="0"/>
              <a:t>in recent meta-analyses in our disciplines </a:t>
            </a:r>
            <a:r>
              <a:rPr lang="en-NZ" dirty="0" smtClean="0"/>
              <a:t>include: </a:t>
            </a:r>
          </a:p>
          <a:p>
            <a:pPr lvl="1"/>
            <a:r>
              <a:rPr lang="en-NZ" dirty="0" smtClean="0"/>
              <a:t>extraction </a:t>
            </a:r>
            <a:r>
              <a:rPr lang="en-NZ" dirty="0"/>
              <a:t>of inappropriate </a:t>
            </a:r>
            <a:r>
              <a:rPr lang="en-NZ" dirty="0">
                <a:solidFill>
                  <a:srgbClr val="0000CC"/>
                </a:solidFill>
              </a:rPr>
              <a:t>measures</a:t>
            </a:r>
            <a:r>
              <a:rPr lang="en-NZ" dirty="0"/>
              <a:t> or units from published </a:t>
            </a:r>
            <a:r>
              <a:rPr lang="en-NZ" dirty="0" smtClean="0"/>
              <a:t>studies;</a:t>
            </a:r>
          </a:p>
          <a:p>
            <a:pPr lvl="1"/>
            <a:r>
              <a:rPr lang="en-NZ" dirty="0" smtClean="0"/>
              <a:t>inadequate </a:t>
            </a:r>
            <a:r>
              <a:rPr lang="en-NZ" dirty="0"/>
              <a:t>documentation of the </a:t>
            </a:r>
            <a:r>
              <a:rPr lang="en-NZ" dirty="0">
                <a:solidFill>
                  <a:srgbClr val="0000CC"/>
                </a:solidFill>
              </a:rPr>
              <a:t>standard errors</a:t>
            </a:r>
            <a:r>
              <a:rPr lang="en-NZ" dirty="0"/>
              <a:t> used to weight the </a:t>
            </a:r>
            <a:r>
              <a:rPr lang="en-NZ" dirty="0" smtClean="0"/>
              <a:t>effects;</a:t>
            </a:r>
          </a:p>
          <a:p>
            <a:pPr lvl="1"/>
            <a:r>
              <a:rPr lang="en-NZ" dirty="0" smtClean="0"/>
              <a:t>deficiencies </a:t>
            </a:r>
            <a:r>
              <a:rPr lang="en-NZ" dirty="0"/>
              <a:t>in accounting for </a:t>
            </a:r>
            <a:r>
              <a:rPr lang="en-NZ" dirty="0">
                <a:solidFill>
                  <a:srgbClr val="0000CC"/>
                </a:solidFill>
              </a:rPr>
              <a:t>heterogeneity</a:t>
            </a:r>
            <a:r>
              <a:rPr lang="en-NZ" dirty="0"/>
              <a:t> in the effect between </a:t>
            </a:r>
            <a:r>
              <a:rPr lang="en-NZ" dirty="0" smtClean="0"/>
              <a:t>studies;</a:t>
            </a:r>
          </a:p>
          <a:p>
            <a:pPr lvl="1"/>
            <a:r>
              <a:rPr lang="en-NZ" dirty="0" smtClean="0"/>
              <a:t>inappropriate </a:t>
            </a:r>
            <a:r>
              <a:rPr lang="en-NZ" dirty="0"/>
              <a:t>treatment of </a:t>
            </a:r>
            <a:r>
              <a:rPr lang="en-NZ" dirty="0">
                <a:solidFill>
                  <a:srgbClr val="0000CC"/>
                </a:solidFill>
              </a:rPr>
              <a:t>multiple effects</a:t>
            </a:r>
            <a:r>
              <a:rPr lang="en-NZ" dirty="0" smtClean="0"/>
              <a:t> from </a:t>
            </a:r>
            <a:r>
              <a:rPr lang="en-NZ" dirty="0"/>
              <a:t>the same </a:t>
            </a:r>
            <a:r>
              <a:rPr lang="en-NZ" dirty="0" smtClean="0"/>
              <a:t>studies;</a:t>
            </a:r>
          </a:p>
          <a:p>
            <a:pPr lvl="1"/>
            <a:r>
              <a:rPr lang="en-NZ" dirty="0" smtClean="0"/>
              <a:t>absent </a:t>
            </a:r>
            <a:r>
              <a:rPr lang="en-NZ" dirty="0"/>
              <a:t>or deficient analysis of </a:t>
            </a:r>
            <a:r>
              <a:rPr lang="en-NZ" dirty="0">
                <a:solidFill>
                  <a:srgbClr val="0000CC"/>
                </a:solidFill>
              </a:rPr>
              <a:t>publication bias</a:t>
            </a:r>
            <a:r>
              <a:rPr lang="en-NZ" dirty="0" smtClean="0"/>
              <a:t>;</a:t>
            </a:r>
          </a:p>
          <a:p>
            <a:pPr lvl="1"/>
            <a:r>
              <a:rPr lang="en-NZ" dirty="0" smtClean="0"/>
              <a:t>failure </a:t>
            </a:r>
            <a:r>
              <a:rPr lang="en-NZ" dirty="0"/>
              <a:t>to interpret the </a:t>
            </a:r>
            <a:r>
              <a:rPr lang="en-NZ" dirty="0">
                <a:solidFill>
                  <a:srgbClr val="0000CC"/>
                </a:solidFill>
              </a:rPr>
              <a:t>clinical or practical importance</a:t>
            </a:r>
            <a:r>
              <a:rPr lang="en-NZ" dirty="0"/>
              <a:t> of the meta-analysed mean and </a:t>
            </a:r>
            <a:r>
              <a:rPr lang="en-NZ" dirty="0" smtClean="0"/>
              <a:t>of the heterogeneity.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04" y="259750"/>
            <a:ext cx="8402630" cy="951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03" y="754447"/>
            <a:ext cx="3478126" cy="44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15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528" y="116632"/>
            <a:ext cx="8868344" cy="6336704"/>
          </a:xfrm>
        </p:spPr>
        <p:txBody>
          <a:bodyPr/>
          <a:lstStyle/>
          <a:p>
            <a:pPr marL="0" indent="0">
              <a:buNone/>
            </a:pPr>
            <a:r>
              <a:rPr lang="en-AU" b="1" dirty="0">
                <a:solidFill>
                  <a:srgbClr val="0000FF"/>
                </a:solidFill>
              </a:rPr>
              <a:t>Extracting the </a:t>
            </a:r>
            <a:r>
              <a:rPr lang="en-AU" b="1" dirty="0" smtClean="0">
                <a:solidFill>
                  <a:srgbClr val="0000FF"/>
                </a:solidFill>
              </a:rPr>
              <a:t>Right Measures </a:t>
            </a:r>
            <a:r>
              <a:rPr lang="en-AU" b="1" dirty="0">
                <a:solidFill>
                  <a:srgbClr val="0000FF"/>
                </a:solidFill>
              </a:rPr>
              <a:t>and </a:t>
            </a:r>
            <a:r>
              <a:rPr lang="en-AU" b="1" dirty="0" smtClean="0">
                <a:solidFill>
                  <a:srgbClr val="0000FF"/>
                </a:solidFill>
              </a:rPr>
              <a:t>Units</a:t>
            </a:r>
            <a:endParaRPr lang="en-AU" b="1" dirty="0">
              <a:solidFill>
                <a:srgbClr val="0000FF"/>
              </a:solidFill>
            </a:endParaRPr>
          </a:p>
          <a:p>
            <a:r>
              <a:rPr lang="en-NZ" dirty="0"/>
              <a:t>All effects must </a:t>
            </a:r>
            <a:r>
              <a:rPr lang="en-NZ" dirty="0" smtClean="0"/>
              <a:t>be </a:t>
            </a:r>
            <a:r>
              <a:rPr lang="en-NZ" dirty="0"/>
              <a:t>expressed as the </a:t>
            </a:r>
            <a:r>
              <a:rPr lang="en-NZ" dirty="0">
                <a:solidFill>
                  <a:srgbClr val="CC0066"/>
                </a:solidFill>
              </a:rPr>
              <a:t>same kind of measure</a:t>
            </a:r>
            <a:r>
              <a:rPr lang="en-NZ" dirty="0"/>
              <a:t> in the </a:t>
            </a:r>
            <a:r>
              <a:rPr lang="en-NZ" dirty="0">
                <a:solidFill>
                  <a:srgbClr val="CC0066"/>
                </a:solidFill>
              </a:rPr>
              <a:t>same units</a:t>
            </a:r>
            <a:r>
              <a:rPr lang="en-NZ" dirty="0"/>
              <a:t> for the </a:t>
            </a:r>
            <a:r>
              <a:rPr lang="en-NZ" dirty="0" smtClean="0"/>
              <a:t>meta-</a:t>
            </a:r>
            <a:r>
              <a:rPr lang="en-NZ" dirty="0" err="1" smtClean="0"/>
              <a:t>analyzed</a:t>
            </a:r>
            <a:r>
              <a:rPr lang="en-NZ" dirty="0" smtClean="0"/>
              <a:t> mean effect </a:t>
            </a:r>
            <a:r>
              <a:rPr lang="en-NZ" dirty="0"/>
              <a:t>to be meaningful</a:t>
            </a:r>
            <a:r>
              <a:rPr lang="en-NZ" dirty="0" smtClean="0"/>
              <a:t>.</a:t>
            </a:r>
          </a:p>
          <a:p>
            <a:r>
              <a:rPr lang="en-NZ" dirty="0" smtClean="0"/>
              <a:t>For differences or changes in means, avoid the common approach of </a:t>
            </a:r>
            <a:r>
              <a:rPr lang="en-NZ" dirty="0">
                <a:solidFill>
                  <a:srgbClr val="CC0066"/>
                </a:solidFill>
              </a:rPr>
              <a:t>standardizing</a:t>
            </a:r>
            <a:r>
              <a:rPr lang="en-NZ" dirty="0" smtClean="0"/>
              <a:t> the effects.</a:t>
            </a:r>
          </a:p>
          <a:p>
            <a:pPr lvl="1"/>
            <a:r>
              <a:rPr lang="en-NZ" dirty="0" smtClean="0"/>
              <a:t>You standardize by dividing the difference or change in means by the appropriate </a:t>
            </a:r>
            <a:r>
              <a:rPr lang="en-NZ" dirty="0">
                <a:solidFill>
                  <a:srgbClr val="0000CC"/>
                </a:solidFill>
              </a:rPr>
              <a:t>between-subject SD</a:t>
            </a:r>
            <a:r>
              <a:rPr lang="en-NZ" dirty="0" smtClean="0"/>
              <a:t> from the study.</a:t>
            </a:r>
          </a:p>
          <a:p>
            <a:pPr lvl="1"/>
            <a:r>
              <a:rPr lang="en-NZ" dirty="0" smtClean="0"/>
              <a:t>Differences </a:t>
            </a:r>
            <a:r>
              <a:rPr lang="en-NZ" dirty="0"/>
              <a:t>in the SD between </a:t>
            </a:r>
            <a:r>
              <a:rPr lang="en-NZ" dirty="0" smtClean="0"/>
              <a:t>studies reflect </a:t>
            </a:r>
            <a:r>
              <a:rPr lang="en-NZ" dirty="0"/>
              <a:t>different populations, </a:t>
            </a:r>
            <a:r>
              <a:rPr lang="en-NZ" dirty="0" smtClean="0"/>
              <a:t>different methods </a:t>
            </a:r>
            <a:r>
              <a:rPr lang="en-NZ" dirty="0"/>
              <a:t>of sampling, or just sampling </a:t>
            </a:r>
            <a:r>
              <a:rPr lang="en-NZ" dirty="0" smtClean="0"/>
              <a:t>variation in the SD.</a:t>
            </a:r>
          </a:p>
          <a:p>
            <a:pPr lvl="1"/>
            <a:r>
              <a:rPr lang="en-NZ" dirty="0" smtClean="0"/>
              <a:t>So</a:t>
            </a:r>
            <a:r>
              <a:rPr lang="en-NZ" dirty="0">
                <a:solidFill>
                  <a:srgbClr val="0000CC"/>
                </a:solidFill>
              </a:rPr>
              <a:t> standardizing introduces heterogeneity</a:t>
            </a:r>
            <a:r>
              <a:rPr lang="en-NZ" dirty="0"/>
              <a:t> that is unrelated to any real differences in the effect between </a:t>
            </a:r>
            <a:r>
              <a:rPr lang="en-NZ" dirty="0" smtClean="0"/>
              <a:t>studies.</a:t>
            </a:r>
          </a:p>
          <a:p>
            <a:pPr lvl="1"/>
            <a:r>
              <a:rPr lang="en-NZ" dirty="0" smtClean="0"/>
              <a:t>Instead, use the following approaches…</a:t>
            </a:r>
          </a:p>
          <a:p>
            <a:pPr lvl="2"/>
            <a:r>
              <a:rPr lang="en-NZ" dirty="0">
                <a:solidFill>
                  <a:srgbClr val="008000"/>
                </a:solidFill>
              </a:rPr>
              <a:t>Linearly rescale all psychometrics</a:t>
            </a:r>
            <a:r>
              <a:rPr lang="en-NZ" dirty="0" smtClean="0"/>
              <a:t> to </a:t>
            </a:r>
            <a:r>
              <a:rPr lang="en-NZ" dirty="0"/>
              <a:t>a score with a minimum possible of 0 and a maximum possible of 100</a:t>
            </a:r>
            <a:r>
              <a:rPr lang="en-N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218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CBCBCB"/>
      </a:accent1>
      <a:accent2>
        <a:srgbClr val="C0C0C0"/>
      </a:accent2>
      <a:accent3>
        <a:srgbClr val="FFFFFF"/>
      </a:accent3>
      <a:accent4>
        <a:srgbClr val="000000"/>
      </a:accent4>
      <a:accent5>
        <a:srgbClr val="E2E2E2"/>
      </a:accent5>
      <a:accent6>
        <a:srgbClr val="AEAEAE"/>
      </a:accent6>
      <a:hlink>
        <a:srgbClr val="4D4D4D"/>
      </a:hlink>
      <a:folHlink>
        <a:srgbClr val="868686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30186</TotalTime>
  <Words>2056</Words>
  <Application>Microsoft Office PowerPoint</Application>
  <PresentationFormat>On-screen Show (4:3)</PresentationFormat>
  <Paragraphs>190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An Introduction to Meta-analysis In this slideshow, presented at the University of Split in March 2016, the second half of the slideshow on Meta-analysis available in the Articles/Slideshows at Sportscience has been replaced by a summary of a manuscript on flaws in recent meta-analyses.</vt:lpstr>
      <vt:lpstr>What is a Meta-Analysis?</vt:lpstr>
      <vt:lpstr>PowerPoint Presentation</vt:lpstr>
      <vt:lpstr>PowerPoint Presentation</vt:lpstr>
      <vt:lpstr>PowerPoint Presentation</vt:lpstr>
      <vt:lpstr>PowerPoint Presentation</vt:lpstr>
      <vt:lpstr>Limitations to Meta-Analysis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meta-analysis</dc:title>
  <dc:creator>Will Hopkins</dc:creator>
  <cp:lastModifiedBy>Will Hopkins</cp:lastModifiedBy>
  <cp:revision>414</cp:revision>
  <cp:lastPrinted>2001-02-09T23:28:35Z</cp:lastPrinted>
  <dcterms:created xsi:type="dcterms:W3CDTF">2000-10-24T19:26:03Z</dcterms:created>
  <dcterms:modified xsi:type="dcterms:W3CDTF">2016-03-17T15:15:25Z</dcterms:modified>
</cp:coreProperties>
</file>