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65" r:id="rId3"/>
    <p:sldId id="257" r:id="rId4"/>
    <p:sldId id="263" r:id="rId5"/>
    <p:sldId id="258" r:id="rId6"/>
    <p:sldId id="259" r:id="rId7"/>
    <p:sldId id="266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4C7AC8-3365-4779-9FFB-90453BD5C7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E8269-7232-4626-BB3F-8050B804BF59}" type="slidenum">
              <a:rPr lang="hr-HR" smtClean="0"/>
              <a:pPr/>
              <a:t>1</a:t>
            </a:fld>
            <a:endParaRPr lang="hr-H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171D6-9993-44B8-BAB2-F98808DE77C8}" type="slidenum">
              <a:rPr lang="hr-HR" smtClean="0"/>
              <a:pPr/>
              <a:t>2</a:t>
            </a:fld>
            <a:endParaRPr lang="hr-HR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67632-61EC-420D-8818-A47DFCF0D210}" type="slidenum">
              <a:rPr lang="hr-HR" smtClean="0"/>
              <a:pPr/>
              <a:t>3</a:t>
            </a:fld>
            <a:endParaRPr lang="hr-H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490A9-775F-4B71-B0AB-391CBA484B34}" type="slidenum">
              <a:rPr lang="hr-HR" smtClean="0"/>
              <a:pPr/>
              <a:t>4</a:t>
            </a:fld>
            <a:endParaRPr lang="hr-H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E61B1-47C7-4A7F-A962-5515964C73C0}" type="slidenum">
              <a:rPr lang="hr-HR" smtClean="0"/>
              <a:pPr/>
              <a:t>5</a:t>
            </a:fld>
            <a:endParaRPr lang="hr-H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D5AE8-824E-42F2-8E16-3A9E047C6E27}" type="slidenum">
              <a:rPr lang="hr-HR" smtClean="0"/>
              <a:pPr/>
              <a:t>6</a:t>
            </a:fld>
            <a:endParaRPr lang="hr-HR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F1588-008F-4F2D-941A-C153957808A0}" type="slidenum">
              <a:rPr lang="hr-HR" smtClean="0"/>
              <a:pPr/>
              <a:t>7</a:t>
            </a:fld>
            <a:endParaRPr lang="hr-H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F1588-008F-4F2D-941A-C153957808A0}" type="slidenum">
              <a:rPr lang="hr-HR" smtClean="0"/>
              <a:pPr/>
              <a:t>8</a:t>
            </a:fld>
            <a:endParaRPr lang="hr-H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460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3A75D-B63B-4F23-BBF9-6F2F89C5A8E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5A283-4784-4188-B54A-DAFFCACBE00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3B5A2-DBD7-4256-9A47-A3F3DBF16F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51FC2-4CD9-4DBD-8881-26E0C18A08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FDC3D-80E1-4FAA-B975-12A7832F7E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C15A-BDB4-4C1E-AE29-0EBF6797BDE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D68C5-2734-47ED-A168-BE0BAC8C71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FCD0C-1DFA-4DF3-A76C-E4371F7A21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AAE55-E0B1-4D82-A37A-E99232E89A5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FB08D-BDEC-463C-9318-F24E34C51F7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094C6-4525-4613-B999-325CC221816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86C22-BB1D-49C4-8F7E-50A6D08F098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8D324-C1A0-4FB8-B609-B584D3E15D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71630-5749-4C67-BA41-2B0ECD78E3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50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50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450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95C1844A-49D0-4EC4-B191-80368EFCB7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362950" cy="1336675"/>
          </a:xfrm>
        </p:spPr>
        <p:txBody>
          <a:bodyPr/>
          <a:lstStyle/>
          <a:p>
            <a:pPr eaLnBrk="1" hangingPunct="1">
              <a:defRPr/>
            </a:pPr>
            <a:r>
              <a:rPr lang="hr-HR" b="1" smtClean="0">
                <a:solidFill>
                  <a:schemeClr val="hlink"/>
                </a:solidFill>
              </a:rPr>
              <a:t/>
            </a:r>
            <a:br>
              <a:rPr lang="hr-HR" b="1" smtClean="0">
                <a:solidFill>
                  <a:schemeClr val="hlink"/>
                </a:solidFill>
              </a:rPr>
            </a:br>
            <a:r>
              <a:rPr lang="hr-HR" sz="6000" b="1" smtClean="0">
                <a:solidFill>
                  <a:schemeClr val="hlink"/>
                </a:solidFill>
              </a:rPr>
              <a:t/>
            </a:r>
            <a:br>
              <a:rPr lang="hr-HR" sz="6000" b="1" smtClean="0">
                <a:solidFill>
                  <a:schemeClr val="hlink"/>
                </a:solidFill>
              </a:rPr>
            </a:br>
            <a:endParaRPr lang="hr-HR" b="1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661025"/>
            <a:ext cx="8229600" cy="7921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r-HR" sz="3600" b="1" smtClean="0"/>
              <a:t>300 (180+120)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87450" y="188913"/>
            <a:ext cx="68405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USMJERENJE</a:t>
            </a:r>
            <a:r>
              <a:rPr lang="hr-HR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/>
            </a:r>
            <a:br>
              <a:rPr lang="hr-HR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</a:br>
            <a:r>
              <a:rPr lang="hr-HR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</a:rPr>
              <a:t>borilački sportovi</a:t>
            </a:r>
          </a:p>
        </p:txBody>
      </p:sp>
      <p:pic>
        <p:nvPicPr>
          <p:cNvPr id="3077" name="Picture 8" descr="judo_4-t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8175" y="1557338"/>
            <a:ext cx="5113338" cy="384492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Termini </a:t>
            </a:r>
            <a:r>
              <a:rPr lang="hr-HR" dirty="0" err="1" smtClean="0"/>
              <a:t>konzulatacija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Prof</a:t>
            </a:r>
            <a:r>
              <a:rPr lang="hr-HR" dirty="0" smtClean="0"/>
              <a:t>. </a:t>
            </a:r>
            <a:r>
              <a:rPr lang="hr-HR" dirty="0" err="1" smtClean="0"/>
              <a:t>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Saša Krstulović</a:t>
            </a:r>
          </a:p>
          <a:p>
            <a:r>
              <a:rPr lang="hr-HR" dirty="0" smtClean="0"/>
              <a:t>Ponedjeljkom od 11:30 – 12:30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>
                <a:solidFill>
                  <a:srgbClr val="FFFF00"/>
                </a:solidFill>
              </a:rPr>
              <a:t>Moguće usmjeravanje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4474840" cy="4530725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b="1" dirty="0" smtClean="0"/>
              <a:t>JUDO</a:t>
            </a:r>
          </a:p>
          <a:p>
            <a:pPr eaLnBrk="1" hangingPunct="1">
              <a:defRPr/>
            </a:pPr>
            <a:r>
              <a:rPr lang="hr-HR" sz="3600" b="1" dirty="0" smtClean="0"/>
              <a:t>HRVANJE</a:t>
            </a:r>
          </a:p>
          <a:p>
            <a:pPr eaLnBrk="1" hangingPunct="1">
              <a:defRPr/>
            </a:pPr>
            <a:r>
              <a:rPr lang="hr-HR" sz="3600" b="1" dirty="0" smtClean="0"/>
              <a:t>TAEKWONDO</a:t>
            </a:r>
          </a:p>
          <a:p>
            <a:pPr eaLnBrk="1" hangingPunct="1">
              <a:defRPr/>
            </a:pPr>
            <a:r>
              <a:rPr lang="hr-HR" sz="3600" b="1" dirty="0" smtClean="0"/>
              <a:t>BOKS</a:t>
            </a:r>
          </a:p>
          <a:p>
            <a:pPr eaLnBrk="1" hangingPunct="1">
              <a:defRPr/>
            </a:pPr>
            <a:r>
              <a:rPr lang="hr-HR" sz="3600" b="1" dirty="0" smtClean="0"/>
              <a:t>KARATE</a:t>
            </a:r>
          </a:p>
          <a:p>
            <a:pPr eaLnBrk="1" hangingPunct="1">
              <a:defRPr/>
            </a:pPr>
            <a:endParaRPr lang="hr-HR" sz="2400" b="1" dirty="0" smtClean="0"/>
          </a:p>
          <a:p>
            <a:pPr eaLnBrk="1" hangingPunct="1">
              <a:defRPr/>
            </a:pPr>
            <a:r>
              <a:rPr lang="hr-HR" sz="2400" b="1" dirty="0" smtClean="0"/>
              <a:t>Napomena: Studenti slušaju određeni fond zajedničkih sati, a potom isključivo sadržaj vezan uz odabrani sport</a:t>
            </a:r>
          </a:p>
        </p:txBody>
      </p:sp>
      <p:pic>
        <p:nvPicPr>
          <p:cNvPr id="4100" name="Picture 5" descr="boxe0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92080" y="2466975"/>
            <a:ext cx="3167708" cy="2809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defRPr/>
            </a:pPr>
            <a:r>
              <a:rPr lang="hr-HR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KINEZIOLOŠKA ANALIZA</a:t>
            </a:r>
            <a:r>
              <a:rPr lang="hr-H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60 sati predavanja + 45 sati vježbi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dirty="0" smtClean="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hr-HR" b="1" dirty="0" smtClean="0"/>
              <a:t>Teorija i analiza tehnike, teorija i analiza taktike, analiza borbe, </a:t>
            </a:r>
          </a:p>
          <a:p>
            <a:pPr eaLnBrk="1" hangingPunct="1">
              <a:defRPr/>
            </a:pPr>
            <a:r>
              <a:rPr lang="hr-HR" b="1" dirty="0" smtClean="0"/>
              <a:t>Povijest sportske grane i organizacija sporta,  pravila borbe i organizacija saveza, razvoj i organizacija natjecanja ustroj sportske grane.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07288" cy="1139825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u="sng" dirty="0" smtClean="0">
                <a:solidFill>
                  <a:srgbClr val="FFFF00"/>
                </a:solidFill>
              </a:rPr>
              <a:t>METODIKA TRENINGA 1</a:t>
            </a:r>
            <a:br>
              <a:rPr lang="hr-HR" sz="3200" b="1" u="sng" dirty="0" smtClean="0">
                <a:solidFill>
                  <a:srgbClr val="FFFF00"/>
                </a:solidFill>
              </a:rPr>
            </a:br>
            <a:r>
              <a:rPr lang="hr-HR" sz="4000" b="1" dirty="0" smtClean="0">
                <a:solidFill>
                  <a:srgbClr val="FFFF00"/>
                </a:solidFill>
              </a:rPr>
              <a:t> 30 sati predavanja + 15 sati vježbi               </a:t>
            </a:r>
            <a:br>
              <a:rPr lang="hr-HR" sz="4000" b="1" dirty="0" smtClean="0">
                <a:solidFill>
                  <a:srgbClr val="FFFF00"/>
                </a:solidFill>
              </a:rPr>
            </a:br>
            <a:endParaRPr lang="hr-HR" sz="4000" b="1" dirty="0" smtClean="0">
              <a:solidFill>
                <a:srgbClr val="FFFF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hr-HR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hr-HR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800" dirty="0" smtClean="0"/>
              <a:t> </a:t>
            </a:r>
            <a:r>
              <a:rPr lang="hr-HR" sz="2800" b="1" dirty="0" smtClean="0"/>
              <a:t>- Metodologija učenja, trening individualne tehnike, metodologija treninga taktike, metodologija treninga motoričkih sposobnosti, selekcija.</a:t>
            </a:r>
            <a:endParaRPr lang="hr-HR" sz="2800" b="1" u="sng" dirty="0" smtClean="0"/>
          </a:p>
          <a:p>
            <a:pPr eaLnBrk="1" hangingPunct="1">
              <a:defRPr/>
            </a:pPr>
            <a:endParaRPr lang="hr-HR" sz="2800" b="1" dirty="0" smtClean="0"/>
          </a:p>
        </p:txBody>
      </p:sp>
      <p:pic>
        <p:nvPicPr>
          <p:cNvPr id="6148" name="Picture 6" descr="judo-000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03800" y="2424113"/>
            <a:ext cx="3671888" cy="3021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496300" cy="5576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METODIKA TRENINGA 2</a:t>
            </a:r>
            <a:endParaRPr lang="hr-HR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hr-H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r-HR" sz="3600" b="1" dirty="0" smtClean="0">
                <a:solidFill>
                  <a:srgbClr val="FFFF00"/>
                </a:solidFill>
              </a:rPr>
              <a:t>30 sati predavanja + 30 sati vježbi</a:t>
            </a:r>
            <a:endParaRPr lang="hr-HR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dirty="0" smtClean="0"/>
              <a:t> - Principi, ciklusi, individualni programi, vježbe u programiranju.</a:t>
            </a:r>
            <a:endParaRPr lang="hr-HR" b="1" u="sng" dirty="0" smtClean="0"/>
          </a:p>
          <a:p>
            <a:pPr eaLnBrk="1" hangingPunct="1">
              <a:lnSpc>
                <a:spcPct val="90000"/>
              </a:lnSpc>
              <a:defRPr/>
            </a:pPr>
            <a:endParaRPr lang="hr-HR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hr-HR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PROGRAMIRANJE I KONTROLA TRENINGA</a:t>
            </a:r>
            <a:r>
              <a:rPr lang="hr-H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hr-H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r-HR" sz="3600" b="1" dirty="0" smtClean="0">
                <a:solidFill>
                  <a:srgbClr val="FFFF00"/>
                </a:solidFill>
              </a:rPr>
              <a:t>60 sati predavanja + 30 sati vježbi</a:t>
            </a:r>
            <a:endParaRPr lang="hr-HR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dirty="0" smtClean="0"/>
              <a:t>   Mjerni instrumenti, izbor testova za praćenje, vježbe iz specijalne </a:t>
            </a:r>
            <a:r>
              <a:rPr lang="hr-HR" dirty="0" err="1" smtClean="0"/>
              <a:t>kineziometrije</a:t>
            </a:r>
            <a:r>
              <a:rPr lang="hr-HR" dirty="0" smtClean="0"/>
              <a:t>.</a:t>
            </a:r>
            <a:endParaRPr lang="hr-HR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solidFill>
                  <a:srgbClr val="FFFF00"/>
                </a:solidFill>
              </a:rPr>
              <a:t>Obaveze studenta</a:t>
            </a:r>
            <a:r>
              <a:rPr lang="hr-HR" b="1" u="sng" dirty="0" smtClean="0">
                <a:solidFill>
                  <a:srgbClr val="FFFF00"/>
                </a:solidFill>
              </a:rPr>
              <a:t/>
            </a:r>
            <a:br>
              <a:rPr lang="hr-HR" b="1" u="sng" dirty="0" smtClean="0">
                <a:solidFill>
                  <a:srgbClr val="FFFF00"/>
                </a:solidFill>
              </a:rPr>
            </a:br>
            <a:endParaRPr lang="hr-HR" b="1" u="sng" dirty="0" smtClean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8229600" cy="26638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6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2800" b="1" u="sng" dirty="0" smtClean="0">
              <a:solidFill>
                <a:srgbClr val="FF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hr-HR" sz="2400" b="1" dirty="0" smtClean="0"/>
              <a:t>Seminarski rad (rok do kraja 2. mjeseca)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hr-HR" sz="2400" b="1" dirty="0" smtClean="0"/>
              <a:t>Pedagoška praksa (</a:t>
            </a:r>
            <a:r>
              <a:rPr lang="hr-HR" sz="2000" b="1" dirty="0" smtClean="0"/>
              <a:t>Metodičke jedinice s uzrasnim kategorijama u pripremnom, natjecateljskom i prijelaznom periodu, organizacija natjecanja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hr-HR" sz="2400" b="1" dirty="0" smtClean="0"/>
              <a:t>Usmeni ispit po završetku nastave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hr-HR" sz="2400" b="1" dirty="0" smtClean="0"/>
              <a:t>Završni rad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800" b="1" dirty="0" smtClean="0"/>
              <a:t>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1800" b="1" dirty="0" smtClean="0"/>
              <a:t>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800" b="1" u="sng" dirty="0" smtClean="0"/>
          </a:p>
        </p:txBody>
      </p:sp>
      <p:pic>
        <p:nvPicPr>
          <p:cNvPr id="8196" name="Picture 6" descr="Judo-1-L78W934XNZ-1024x76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71775" y="3716338"/>
            <a:ext cx="3960813" cy="29702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6750"/>
            <a:ext cx="8229600" cy="750888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smtClean="0">
                <a:solidFill>
                  <a:srgbClr val="FFFF00"/>
                </a:solidFill>
              </a:rPr>
              <a:t>NAPOMENE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Svi kandidati koji izaberu borilačke sportove kao usmjerenje dužni su obaviti praksu u sportskom klubu iz kojega dolaze, a ako nisu članovi kluba to mogu postići da se učlane i rade po programu u klubu uz dogovor trenera i voditelja usmjerenja.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b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6750"/>
            <a:ext cx="8229600" cy="750888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smtClean="0">
                <a:solidFill>
                  <a:srgbClr val="FFFF00"/>
                </a:solidFill>
              </a:rPr>
              <a:t>NAPOMENE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Pri završetku preddiplomskog studija u dopunskoj ispravi o studiju pod profesionalnim statusom pisat će: dopunska stručna kvalifikacija za rad po izbornom programu iz borilačkih sportova – odabrani sport, odnosno onaj sport za koji se student odluči među ponuđenima (boks, judo, </a:t>
            </a:r>
            <a:r>
              <a:rPr lang="hr-HR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taekwondo</a:t>
            </a:r>
            <a:r>
              <a:rPr lang="hr-H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hrvanje, karate)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b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Konačna ocjena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2800" dirty="0" smtClean="0"/>
              <a:t>Formira se na temelju ocjena iz seminarskog rada i usmenog ispita na kraju nastave</a:t>
            </a:r>
          </a:p>
        </p:txBody>
      </p:sp>
      <p:pic>
        <p:nvPicPr>
          <p:cNvPr id="10244" name="Picture 6" descr="basketball-kic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48288" y="1341438"/>
            <a:ext cx="2947987" cy="5183187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302</TotalTime>
  <Words>319</Words>
  <Application>Microsoft Office PowerPoint</Application>
  <PresentationFormat>Prikaz na zaslonu (4:3)</PresentationFormat>
  <Paragraphs>53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Orbit</vt:lpstr>
      <vt:lpstr>  </vt:lpstr>
      <vt:lpstr>Moguće usmjeravanje</vt:lpstr>
      <vt:lpstr>Slajd 3</vt:lpstr>
      <vt:lpstr>METODIKA TRENINGA 1  30 sati predavanja + 15 sati vježbi                </vt:lpstr>
      <vt:lpstr>Slajd 5</vt:lpstr>
      <vt:lpstr>Obaveze studenta </vt:lpstr>
      <vt:lpstr>NAPOMENE</vt:lpstr>
      <vt:lpstr>NAPOMENE</vt:lpstr>
      <vt:lpstr>Konačna ocjena</vt:lpstr>
      <vt:lpstr>Termini konzulatacija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NPP IZBORNI PREDMET JUDO 360 (225+135)</dc:title>
  <dc:creator>ivo</dc:creator>
  <cp:lastModifiedBy>Saša Krstulović</cp:lastModifiedBy>
  <cp:revision>17</cp:revision>
  <dcterms:created xsi:type="dcterms:W3CDTF">2005-05-19T06:01:58Z</dcterms:created>
  <dcterms:modified xsi:type="dcterms:W3CDTF">2018-06-19T10:59:29Z</dcterms:modified>
</cp:coreProperties>
</file>