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7" r:id="rId2"/>
    <p:sldId id="258" r:id="rId3"/>
    <p:sldId id="264" r:id="rId4"/>
    <p:sldId id="263" r:id="rId5"/>
    <p:sldId id="265" r:id="rId6"/>
    <p:sldId id="259" r:id="rId7"/>
    <p:sldId id="266" r:id="rId8"/>
    <p:sldId id="268" r:id="rId9"/>
    <p:sldId id="271" r:id="rId10"/>
    <p:sldId id="272" r:id="rId11"/>
    <p:sldId id="273" r:id="rId12"/>
    <p:sldId id="267" r:id="rId13"/>
    <p:sldId id="270" r:id="rId14"/>
    <p:sldId id="261" r:id="rId15"/>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FFCC"/>
    <a:srgbClr val="FAF7CE"/>
    <a:srgbClr val="EEE460"/>
    <a:srgbClr val="CCECFF"/>
    <a:srgbClr val="FF0066"/>
    <a:srgbClr val="F032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C13313-FE6D-4E70-BEAD-725EC761791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81B77-D2B4-41B4-A30D-012E3C41B192}" type="slidenum">
              <a:rPr lang="en-GB"/>
              <a:pPr/>
              <a:t>1</a:t>
            </a:fld>
            <a:endParaRPr lang="en-GB"/>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DCC13313-FE6D-4E70-BEAD-725EC761791E}"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B1122E0-80A4-4D38-A852-7BDB00851D39}" type="slidenum">
              <a:rPr lang="en-GB"/>
              <a:pPr/>
              <a:t>‹#›</a:t>
            </a:fld>
            <a:endParaRPr lang="en-GB"/>
          </a:p>
        </p:txBody>
      </p:sp>
    </p:spTree>
  </p:cSld>
  <p:clrMapOvr>
    <a:masterClrMapping/>
  </p:clrMapOvr>
  <p:transition advTm="2000">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6A7CF1F-6C23-4793-AB3D-FC639B7DCF62}" type="slidenum">
              <a:rPr lang="en-GB"/>
              <a:pPr/>
              <a:t>‹#›</a:t>
            </a:fld>
            <a:endParaRPr lang="en-GB"/>
          </a:p>
        </p:txBody>
      </p:sp>
    </p:spTree>
  </p:cSld>
  <p:clrMapOvr>
    <a:masterClrMapping/>
  </p:clrMapOvr>
  <p:transition advTm="2000">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822F9E-A1B5-4A77-A45B-A3DE6B032D2F}" type="slidenum">
              <a:rPr lang="en-GB"/>
              <a:pPr/>
              <a:t>‹#›</a:t>
            </a:fld>
            <a:endParaRPr lang="en-GB"/>
          </a:p>
        </p:txBody>
      </p:sp>
    </p:spTree>
  </p:cSld>
  <p:clrMapOvr>
    <a:masterClrMapping/>
  </p:clrMapOvr>
  <p:transition advTm="2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0A5C7F4-E871-4426-B048-903B3DBE2E0C}" type="slidenum">
              <a:rPr lang="en-GB"/>
              <a:pPr/>
              <a:t>‹#›</a:t>
            </a:fld>
            <a:endParaRPr lang="en-GB"/>
          </a:p>
        </p:txBody>
      </p:sp>
    </p:spTree>
  </p:cSld>
  <p:clrMapOvr>
    <a:masterClrMapping/>
  </p:clrMapOvr>
  <p:transition advTm="2000">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66DD4CB-B912-43C0-8E15-B8DFAC8AFDFF}" type="slidenum">
              <a:rPr lang="en-GB"/>
              <a:pPr/>
              <a:t>‹#›</a:t>
            </a:fld>
            <a:endParaRPr lang="en-GB"/>
          </a:p>
        </p:txBody>
      </p:sp>
    </p:spTree>
  </p:cSld>
  <p:clrMapOvr>
    <a:masterClrMapping/>
  </p:clrMapOvr>
  <p:transition advTm="2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D9186C8-923B-433E-A9D5-047391117229}" type="slidenum">
              <a:rPr lang="en-GB"/>
              <a:pPr/>
              <a:t>‹#›</a:t>
            </a:fld>
            <a:endParaRPr lang="en-GB"/>
          </a:p>
        </p:txBody>
      </p:sp>
    </p:spTree>
  </p:cSld>
  <p:clrMapOvr>
    <a:masterClrMapping/>
  </p:clrMapOvr>
  <p:transition advTm="2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4C5E1A8-4E19-4410-AAC4-2EDEBEAABD90}" type="slidenum">
              <a:rPr lang="en-GB"/>
              <a:pPr/>
              <a:t>‹#›</a:t>
            </a:fld>
            <a:endParaRPr lang="en-GB"/>
          </a:p>
        </p:txBody>
      </p:sp>
    </p:spTree>
  </p:cSld>
  <p:clrMapOvr>
    <a:masterClrMapping/>
  </p:clrMapOvr>
  <p:transition advTm="2000">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0D2A6CC-3F3C-400B-B0D7-BD75C48422BC}" type="slidenum">
              <a:rPr lang="en-GB"/>
              <a:pPr/>
              <a:t>‹#›</a:t>
            </a:fld>
            <a:endParaRPr lang="en-GB"/>
          </a:p>
        </p:txBody>
      </p:sp>
    </p:spTree>
  </p:cSld>
  <p:clrMapOvr>
    <a:masterClrMapping/>
  </p:clrMapOvr>
  <p:transition advTm="2000">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B0C8E75-AB00-4A8A-AE42-DB90745AAA5B}" type="slidenum">
              <a:rPr lang="en-GB"/>
              <a:pPr/>
              <a:t>‹#›</a:t>
            </a:fld>
            <a:endParaRPr lang="en-GB"/>
          </a:p>
        </p:txBody>
      </p:sp>
    </p:spTree>
  </p:cSld>
  <p:clrMapOvr>
    <a:masterClrMapping/>
  </p:clrMapOvr>
  <p:transition advTm="2000">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A8D4193-A023-4141-A8FF-625B6C6310FB}" type="slidenum">
              <a:rPr lang="en-GB"/>
              <a:pPr/>
              <a:t>‹#›</a:t>
            </a:fld>
            <a:endParaRPr lang="en-GB"/>
          </a:p>
        </p:txBody>
      </p:sp>
    </p:spTree>
  </p:cSld>
  <p:clrMapOvr>
    <a:masterClrMapping/>
  </p:clrMapOvr>
  <p:transition advTm="2000">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1CB63E-214C-47BE-910B-390563D778CB}" type="slidenum">
              <a:rPr lang="en-GB"/>
              <a:pPr/>
              <a:t>‹#›</a:t>
            </a:fld>
            <a:endParaRPr lang="en-GB"/>
          </a:p>
        </p:txBody>
      </p:sp>
    </p:spTree>
  </p:cSld>
  <p:clrMapOvr>
    <a:masterClrMapping/>
  </p:clrMapOvr>
  <p:transition advTm="2000">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ECFF"/>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4C6892-C1BE-45E4-9D5E-A36A4381C63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2000">
    <p:blind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5" descr="E:\Mladen\Fakultet\Prezentacija\4-gus.jpg"/>
          <p:cNvPicPr>
            <a:picLocks noChangeAspect="1" noChangeArrowheads="1"/>
          </p:cNvPicPr>
          <p:nvPr/>
        </p:nvPicPr>
        <p:blipFill>
          <a:blip r:embed="rId3" cstate="print"/>
          <a:srcRect/>
          <a:stretch>
            <a:fillRect/>
          </a:stretch>
        </p:blipFill>
        <p:spPr bwMode="auto">
          <a:xfrm>
            <a:off x="0" y="0"/>
            <a:ext cx="5794375" cy="6858000"/>
          </a:xfrm>
          <a:prstGeom prst="rect">
            <a:avLst/>
          </a:prstGeom>
          <a:noFill/>
        </p:spPr>
      </p:pic>
      <p:sp>
        <p:nvSpPr>
          <p:cNvPr id="3075" name="Rectangle 3"/>
          <p:cNvSpPr>
            <a:spLocks noGrp="1" noChangeArrowheads="1"/>
          </p:cNvSpPr>
          <p:nvPr>
            <p:ph type="body" idx="1"/>
          </p:nvPr>
        </p:nvSpPr>
        <p:spPr>
          <a:xfrm>
            <a:off x="381000" y="4267200"/>
            <a:ext cx="4267200" cy="2362200"/>
          </a:xfrm>
        </p:spPr>
        <p:txBody>
          <a:bodyPr/>
          <a:lstStyle/>
          <a:p>
            <a:pPr>
              <a:buFontTx/>
              <a:buNone/>
            </a:pPr>
            <a:r>
              <a:rPr lang="en-GB" sz="2400" dirty="0">
                <a:solidFill>
                  <a:srgbClr val="FFFF00"/>
                </a:solidFill>
              </a:rPr>
              <a:t>Program </a:t>
            </a:r>
            <a:r>
              <a:rPr lang="en-GB" sz="2400" dirty="0" err="1">
                <a:solidFill>
                  <a:srgbClr val="FFFF00"/>
                </a:solidFill>
              </a:rPr>
              <a:t>obuhvaća</a:t>
            </a:r>
            <a:r>
              <a:rPr lang="en-GB" sz="2400" dirty="0">
                <a:solidFill>
                  <a:srgbClr val="FFFF00"/>
                </a:solidFill>
              </a:rPr>
              <a:t> </a:t>
            </a:r>
            <a:r>
              <a:rPr lang="en-GB" sz="2400" dirty="0" err="1"/>
              <a:t>dva</a:t>
            </a:r>
            <a:r>
              <a:rPr lang="en-GB" sz="2400" dirty="0">
                <a:solidFill>
                  <a:srgbClr val="FFFF00"/>
                </a:solidFill>
              </a:rPr>
              <a:t> </a:t>
            </a:r>
            <a:r>
              <a:rPr lang="en-GB" sz="2400" dirty="0" err="1">
                <a:solidFill>
                  <a:srgbClr val="FFFF00"/>
                </a:solidFill>
              </a:rPr>
              <a:t>sporta</a:t>
            </a:r>
            <a:r>
              <a:rPr lang="en-GB" sz="2400" dirty="0">
                <a:solidFill>
                  <a:srgbClr val="FFFF00"/>
                </a:solidFill>
              </a:rPr>
              <a:t>:</a:t>
            </a:r>
          </a:p>
          <a:p>
            <a:r>
              <a:rPr lang="en-GB" sz="2400" dirty="0" err="1">
                <a:solidFill>
                  <a:srgbClr val="FFFF00"/>
                </a:solidFill>
              </a:rPr>
              <a:t>veslanje</a:t>
            </a:r>
            <a:r>
              <a:rPr lang="en-GB" sz="2400" dirty="0">
                <a:solidFill>
                  <a:srgbClr val="FFFF00"/>
                </a:solidFill>
              </a:rPr>
              <a:t> i</a:t>
            </a:r>
          </a:p>
          <a:p>
            <a:r>
              <a:rPr lang="en-GB" sz="2400" dirty="0" err="1">
                <a:solidFill>
                  <a:srgbClr val="FFFF00"/>
                </a:solidFill>
              </a:rPr>
              <a:t>jedrenje</a:t>
            </a:r>
            <a:endParaRPr lang="en-GB" sz="2400" dirty="0">
              <a:solidFill>
                <a:srgbClr val="FFFF00"/>
              </a:solidFill>
            </a:endParaRPr>
          </a:p>
          <a:p>
            <a:pPr>
              <a:buFontTx/>
              <a:buNone/>
            </a:pPr>
            <a:r>
              <a:rPr lang="en-GB" sz="2400" dirty="0" err="1">
                <a:solidFill>
                  <a:srgbClr val="FFFF00"/>
                </a:solidFill>
              </a:rPr>
              <a:t>tijekom</a:t>
            </a:r>
            <a:r>
              <a:rPr lang="en-GB" sz="2400" dirty="0">
                <a:solidFill>
                  <a:srgbClr val="FFFF00"/>
                </a:solidFill>
              </a:rPr>
              <a:t> V. i </a:t>
            </a:r>
            <a:r>
              <a:rPr lang="en-GB" sz="2400" dirty="0" smtClean="0">
                <a:solidFill>
                  <a:srgbClr val="FFFF00"/>
                </a:solidFill>
              </a:rPr>
              <a:t>VI </a:t>
            </a:r>
            <a:r>
              <a:rPr lang="hr-HR" sz="2400" dirty="0" err="1" smtClean="0">
                <a:solidFill>
                  <a:srgbClr val="FFFF00"/>
                </a:solidFill>
              </a:rPr>
              <a:t>s</a:t>
            </a:r>
            <a:r>
              <a:rPr lang="en-GB" sz="2400" dirty="0" err="1" smtClean="0">
                <a:solidFill>
                  <a:srgbClr val="FFFF00"/>
                </a:solidFill>
              </a:rPr>
              <a:t>emestra</a:t>
            </a:r>
            <a:r>
              <a:rPr lang="en-GB" sz="2400" dirty="0">
                <a:solidFill>
                  <a:srgbClr val="FFFF00"/>
                </a:solidFill>
              </a:rPr>
              <a:t>, </a:t>
            </a:r>
          </a:p>
        </p:txBody>
      </p:sp>
      <p:pic>
        <p:nvPicPr>
          <p:cNvPr id="3078" name="Picture 6" descr="E:\Mladen\Fakultet\Prezentacija\10.jpg"/>
          <p:cNvPicPr>
            <a:picLocks noChangeAspect="1" noChangeArrowheads="1"/>
          </p:cNvPicPr>
          <p:nvPr/>
        </p:nvPicPr>
        <p:blipFill>
          <a:blip r:embed="rId4" cstate="print"/>
          <a:srcRect/>
          <a:stretch>
            <a:fillRect/>
          </a:stretch>
        </p:blipFill>
        <p:spPr bwMode="auto">
          <a:xfrm>
            <a:off x="5562600" y="0"/>
            <a:ext cx="3581400" cy="3581400"/>
          </a:xfrm>
          <a:prstGeom prst="rect">
            <a:avLst/>
          </a:prstGeom>
          <a:noFill/>
        </p:spPr>
      </p:pic>
      <p:sp>
        <p:nvSpPr>
          <p:cNvPr id="3074" name="Rectangle 2"/>
          <p:cNvSpPr>
            <a:spLocks noGrp="1" noChangeArrowheads="1"/>
          </p:cNvSpPr>
          <p:nvPr>
            <p:ph type="title"/>
          </p:nvPr>
        </p:nvSpPr>
        <p:spPr>
          <a:xfrm>
            <a:off x="0" y="228600"/>
            <a:ext cx="5943600" cy="1143000"/>
          </a:xfrm>
        </p:spPr>
        <p:txBody>
          <a:bodyPr/>
          <a:lstStyle/>
          <a:p>
            <a:r>
              <a:rPr lang="en-GB" sz="6000">
                <a:solidFill>
                  <a:srgbClr val="F0321E"/>
                </a:solidFill>
                <a:effectLst>
                  <a:outerShdw blurRad="38100" dist="38100" dir="2700000" algn="tl">
                    <a:srgbClr val="C0C0C0"/>
                  </a:outerShdw>
                </a:effectLst>
              </a:rPr>
              <a:t>Sportovi na vodi</a:t>
            </a:r>
            <a:endParaRPr lang="en-GB"/>
          </a:p>
        </p:txBody>
      </p:sp>
      <p:pic>
        <p:nvPicPr>
          <p:cNvPr id="3079" name="Picture 7" descr="E:\Mladen\Fakultet\Prezentacija\Laser_argentina.jpg"/>
          <p:cNvPicPr>
            <a:picLocks noChangeAspect="1" noChangeArrowheads="1"/>
          </p:cNvPicPr>
          <p:nvPr/>
        </p:nvPicPr>
        <p:blipFill>
          <a:blip r:embed="rId5" cstate="print"/>
          <a:srcRect/>
          <a:stretch>
            <a:fillRect/>
          </a:stretch>
        </p:blipFill>
        <p:spPr bwMode="auto">
          <a:xfrm>
            <a:off x="4292600" y="3603625"/>
            <a:ext cx="4851400" cy="3254375"/>
          </a:xfrm>
          <a:prstGeom prst="rect">
            <a:avLst/>
          </a:prstGeom>
          <a:noFill/>
        </p:spPr>
      </p:pic>
    </p:spTree>
  </p:cSld>
  <p:clrMapOvr>
    <a:masterClrMapping/>
  </p:clrMapOvr>
  <p:transition spd="med"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10004.JPG"/>
          <p:cNvPicPr>
            <a:picLocks noChangeAspect="1"/>
          </p:cNvPicPr>
          <p:nvPr/>
        </p:nvPicPr>
        <p:blipFill>
          <a:blip r:embed="rId2" cstate="print"/>
          <a:stretch>
            <a:fillRect/>
          </a:stretch>
        </p:blipFill>
        <p:spPr>
          <a:xfrm>
            <a:off x="179512" y="-315416"/>
            <a:ext cx="9144000" cy="6858000"/>
          </a:xfrm>
          <a:prstGeom prst="rect">
            <a:avLst/>
          </a:prstGeom>
        </p:spPr>
      </p:pic>
    </p:spTree>
  </p:cSld>
  <p:clrMapOvr>
    <a:masterClrMapping/>
  </p:clrMapOvr>
  <p:transition advTm="2000">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rstarenje 260.jpg"/>
          <p:cNvPicPr>
            <a:picLocks noGrp="1" noChangeAspect="1"/>
          </p:cNvPicPr>
          <p:nvPr>
            <p:ph idx="1"/>
          </p:nvPr>
        </p:nvPicPr>
        <p:blipFill>
          <a:blip r:embed="rId2" cstate="print"/>
          <a:stretch>
            <a:fillRect/>
          </a:stretch>
        </p:blipFill>
        <p:spPr>
          <a:xfrm>
            <a:off x="-36512" y="188640"/>
            <a:ext cx="6192688" cy="4644516"/>
          </a:xfrm>
        </p:spPr>
      </p:pic>
      <p:pic>
        <p:nvPicPr>
          <p:cNvPr id="5" name="Picture 4" descr="Plitvice 023.jpg"/>
          <p:cNvPicPr>
            <a:picLocks noChangeAspect="1"/>
          </p:cNvPicPr>
          <p:nvPr/>
        </p:nvPicPr>
        <p:blipFill>
          <a:blip r:embed="rId3" cstate="print"/>
          <a:stretch>
            <a:fillRect/>
          </a:stretch>
        </p:blipFill>
        <p:spPr>
          <a:xfrm>
            <a:off x="4067944" y="3050958"/>
            <a:ext cx="5076056" cy="3807042"/>
          </a:xfrm>
          <a:prstGeom prst="rect">
            <a:avLst/>
          </a:prstGeom>
        </p:spPr>
      </p:pic>
    </p:spTree>
  </p:cSld>
  <p:clrMapOvr>
    <a:masterClrMapping/>
  </p:clrMapOvr>
  <p:transition advTm="2000">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Krstaš 1.JPG"/>
          <p:cNvPicPr>
            <a:picLocks noChangeAspect="1" noChangeArrowheads="1"/>
          </p:cNvPicPr>
          <p:nvPr/>
        </p:nvPicPr>
        <p:blipFill>
          <a:blip r:embed="rId2" cstate="print"/>
          <a:srcRect/>
          <a:stretch>
            <a:fillRect/>
          </a:stretch>
        </p:blipFill>
        <p:spPr bwMode="auto">
          <a:xfrm>
            <a:off x="4932040" y="0"/>
            <a:ext cx="4211960" cy="3157502"/>
          </a:xfrm>
          <a:prstGeom prst="rect">
            <a:avLst/>
          </a:prstGeom>
          <a:noFill/>
        </p:spPr>
      </p:pic>
      <p:pic>
        <p:nvPicPr>
          <p:cNvPr id="2051" name="Picture 3" descr="I:\Krstaš 2.JPG"/>
          <p:cNvPicPr>
            <a:picLocks noChangeAspect="1" noChangeArrowheads="1"/>
          </p:cNvPicPr>
          <p:nvPr/>
        </p:nvPicPr>
        <p:blipFill>
          <a:blip r:embed="rId3" cstate="print"/>
          <a:srcRect/>
          <a:stretch>
            <a:fillRect/>
          </a:stretch>
        </p:blipFill>
        <p:spPr bwMode="auto">
          <a:xfrm>
            <a:off x="1" y="3104582"/>
            <a:ext cx="5004048" cy="3753418"/>
          </a:xfrm>
          <a:prstGeom prst="rect">
            <a:avLst/>
          </a:prstGeom>
          <a:noFill/>
        </p:spPr>
      </p:pic>
      <p:sp>
        <p:nvSpPr>
          <p:cNvPr id="6" name="TextBox 5"/>
          <p:cNvSpPr txBox="1"/>
          <p:nvPr/>
        </p:nvSpPr>
        <p:spPr>
          <a:xfrm>
            <a:off x="323528" y="188640"/>
            <a:ext cx="2141933" cy="461665"/>
          </a:xfrm>
          <a:prstGeom prst="rect">
            <a:avLst/>
          </a:prstGeom>
          <a:solidFill>
            <a:srgbClr val="EEE460">
              <a:alpha val="66000"/>
            </a:srgbClr>
          </a:solidFill>
        </p:spPr>
        <p:txBody>
          <a:bodyPr wrap="none" rtlCol="0">
            <a:spAutoFit/>
          </a:bodyPr>
          <a:lstStyle/>
          <a:p>
            <a:r>
              <a:rPr lang="hr-HR" b="1" i="1" dirty="0" smtClean="0">
                <a:solidFill>
                  <a:srgbClr val="FF0000"/>
                </a:solidFill>
                <a:effectLst>
                  <a:outerShdw blurRad="38100" dist="38100" dir="2700000" algn="tl">
                    <a:srgbClr val="000000">
                      <a:alpha val="43137"/>
                    </a:srgbClr>
                  </a:outerShdw>
                </a:effectLst>
              </a:rPr>
              <a:t>Svibanj </a:t>
            </a:r>
            <a:r>
              <a:rPr lang="hr-HR" b="1" i="1" dirty="0" smtClean="0">
                <a:solidFill>
                  <a:srgbClr val="FF0000"/>
                </a:solidFill>
                <a:effectLst>
                  <a:outerShdw blurRad="38100" dist="38100" dir="2700000" algn="tl">
                    <a:srgbClr val="000000">
                      <a:alpha val="43137"/>
                    </a:srgbClr>
                  </a:outerShdw>
                </a:effectLst>
              </a:rPr>
              <a:t>2014.g</a:t>
            </a:r>
            <a:r>
              <a:rPr lang="hr-HR" b="1" i="1" dirty="0" smtClean="0">
                <a:solidFill>
                  <a:srgbClr val="FF0000"/>
                </a:solidFill>
                <a:effectLst>
                  <a:outerShdw blurRad="38100" dist="38100" dir="2700000" algn="tl">
                    <a:srgbClr val="000000">
                      <a:alpha val="43137"/>
                    </a:srgbClr>
                  </a:outerShdw>
                </a:effectLst>
              </a:rPr>
              <a:t>.</a:t>
            </a:r>
            <a:endParaRPr lang="hr-HR" b="1" i="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644008" y="2708920"/>
            <a:ext cx="4499992" cy="923330"/>
          </a:xfrm>
          <a:prstGeom prst="rect">
            <a:avLst/>
          </a:prstGeom>
          <a:solidFill>
            <a:srgbClr val="FFFFCC"/>
          </a:solidFill>
        </p:spPr>
        <p:txBody>
          <a:bodyPr wrap="square" rtlCol="0">
            <a:spAutoFit/>
          </a:bodyPr>
          <a:lstStyle/>
          <a:p>
            <a:r>
              <a:rPr lang="hr-HR" sz="1800" dirty="0" smtClean="0">
                <a:solidFill>
                  <a:srgbClr val="FF0000"/>
                </a:solidFill>
              </a:rPr>
              <a:t>Količina i kvaliteta nastavnog procesa ovisna je o broju prijavljenih studenata.</a:t>
            </a:r>
          </a:p>
          <a:p>
            <a:r>
              <a:rPr lang="hr-HR" sz="1800" dirty="0" smtClean="0">
                <a:solidFill>
                  <a:srgbClr val="FF0000"/>
                </a:solidFill>
              </a:rPr>
              <a:t>Polaznika ≥ 5</a:t>
            </a:r>
            <a:endParaRPr lang="hr-HR" sz="1800" dirty="0">
              <a:solidFill>
                <a:srgbClr val="FF0000"/>
              </a:solidFill>
            </a:endParaRPr>
          </a:p>
        </p:txBody>
      </p:sp>
      <p:sp>
        <p:nvSpPr>
          <p:cNvPr id="8" name="TextBox 7"/>
          <p:cNvSpPr txBox="1"/>
          <p:nvPr/>
        </p:nvSpPr>
        <p:spPr>
          <a:xfrm>
            <a:off x="5940152" y="3861048"/>
            <a:ext cx="2196435" cy="2400657"/>
          </a:xfrm>
          <a:prstGeom prst="rect">
            <a:avLst/>
          </a:prstGeom>
          <a:noFill/>
        </p:spPr>
        <p:txBody>
          <a:bodyPr wrap="none" rtlCol="0">
            <a:spAutoFit/>
          </a:bodyPr>
          <a:lstStyle/>
          <a:p>
            <a:pPr>
              <a:lnSpc>
                <a:spcPct val="150000"/>
              </a:lnSpc>
            </a:pPr>
            <a:r>
              <a:rPr lang="hr-HR" sz="2000" dirty="0" smtClean="0"/>
              <a:t>Navigacija</a:t>
            </a:r>
          </a:p>
          <a:p>
            <a:pPr>
              <a:lnSpc>
                <a:spcPct val="150000"/>
              </a:lnSpc>
            </a:pPr>
            <a:r>
              <a:rPr lang="hr-HR" sz="2000" dirty="0" smtClean="0"/>
              <a:t>Osnove motoristike</a:t>
            </a:r>
          </a:p>
          <a:p>
            <a:pPr>
              <a:lnSpc>
                <a:spcPct val="150000"/>
              </a:lnSpc>
            </a:pPr>
            <a:r>
              <a:rPr lang="hr-HR" sz="2000" dirty="0" smtClean="0"/>
              <a:t>Krstarenja:</a:t>
            </a:r>
          </a:p>
          <a:p>
            <a:pPr>
              <a:lnSpc>
                <a:spcPct val="150000"/>
              </a:lnSpc>
            </a:pPr>
            <a:r>
              <a:rPr lang="hr-HR" sz="2000" dirty="0" smtClean="0"/>
              <a:t>3 x 1 dan</a:t>
            </a:r>
          </a:p>
          <a:p>
            <a:pPr>
              <a:lnSpc>
                <a:spcPct val="150000"/>
              </a:lnSpc>
            </a:pPr>
            <a:r>
              <a:rPr lang="hr-HR" sz="2000" dirty="0" smtClean="0"/>
              <a:t>1 </a:t>
            </a:r>
            <a:r>
              <a:rPr lang="hr-HR" sz="2000" dirty="0" smtClean="0"/>
              <a:t>x 7 dana</a:t>
            </a:r>
            <a:endParaRPr lang="hr-HR" sz="2000" dirty="0"/>
          </a:p>
        </p:txBody>
      </p:sp>
      <p:sp>
        <p:nvSpPr>
          <p:cNvPr id="9" name="TextBox 8"/>
          <p:cNvSpPr txBox="1"/>
          <p:nvPr/>
        </p:nvSpPr>
        <p:spPr>
          <a:xfrm>
            <a:off x="323528" y="764704"/>
            <a:ext cx="4003019" cy="960328"/>
          </a:xfrm>
          <a:prstGeom prst="rect">
            <a:avLst/>
          </a:prstGeom>
          <a:solidFill>
            <a:srgbClr val="FFFFCC"/>
          </a:solidFill>
          <a:ln>
            <a:solidFill>
              <a:srgbClr val="FAF7CE"/>
            </a:solidFill>
          </a:ln>
        </p:spPr>
        <p:txBody>
          <a:bodyPr wrap="none" rtlCol="0">
            <a:spAutoFit/>
          </a:bodyPr>
          <a:lstStyle/>
          <a:p>
            <a:pPr>
              <a:lnSpc>
                <a:spcPct val="150000"/>
              </a:lnSpc>
            </a:pPr>
            <a:r>
              <a:rPr lang="hr-HR" sz="2000" dirty="0" smtClean="0"/>
              <a:t>Obuka jedrenja u prelaznim klasama.</a:t>
            </a:r>
          </a:p>
          <a:p>
            <a:pPr>
              <a:lnSpc>
                <a:spcPct val="150000"/>
              </a:lnSpc>
            </a:pPr>
            <a:r>
              <a:rPr lang="hr-HR" sz="2000" dirty="0" smtClean="0"/>
              <a:t>Izrada završnog rada</a:t>
            </a:r>
            <a:endParaRPr lang="hr-HR" sz="2000" dirty="0"/>
          </a:p>
        </p:txBody>
      </p:sp>
    </p:spTree>
  </p:cSld>
  <p:clrMapOvr>
    <a:masterClrMapping/>
  </p:clrMapOvr>
  <p:transition advTm="2000">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lsa 2003 067.jpg"/>
          <p:cNvPicPr>
            <a:picLocks noChangeAspect="1"/>
          </p:cNvPicPr>
          <p:nvPr/>
        </p:nvPicPr>
        <p:blipFill>
          <a:blip r:embed="rId2" cstate="print"/>
          <a:stretch>
            <a:fillRect/>
          </a:stretch>
        </p:blipFill>
        <p:spPr>
          <a:xfrm>
            <a:off x="4211960" y="3158970"/>
            <a:ext cx="4932040" cy="3699030"/>
          </a:xfrm>
          <a:prstGeom prst="rect">
            <a:avLst/>
          </a:prstGeom>
        </p:spPr>
      </p:pic>
      <p:pic>
        <p:nvPicPr>
          <p:cNvPr id="4" name="Picture 3" descr="Rafting 1 031.jpg"/>
          <p:cNvPicPr>
            <a:picLocks noChangeAspect="1"/>
          </p:cNvPicPr>
          <p:nvPr/>
        </p:nvPicPr>
        <p:blipFill>
          <a:blip r:embed="rId3" cstate="print"/>
          <a:stretch>
            <a:fillRect/>
          </a:stretch>
        </p:blipFill>
        <p:spPr>
          <a:xfrm>
            <a:off x="0" y="0"/>
            <a:ext cx="5652120" cy="4239090"/>
          </a:xfrm>
          <a:prstGeom prst="rect">
            <a:avLst/>
          </a:prstGeom>
        </p:spPr>
      </p:pic>
      <p:sp>
        <p:nvSpPr>
          <p:cNvPr id="6" name="TextBox 5"/>
          <p:cNvSpPr txBox="1"/>
          <p:nvPr/>
        </p:nvSpPr>
        <p:spPr>
          <a:xfrm>
            <a:off x="251521" y="4581128"/>
            <a:ext cx="3816424" cy="1015663"/>
          </a:xfrm>
          <a:prstGeom prst="rect">
            <a:avLst/>
          </a:prstGeom>
          <a:noFill/>
        </p:spPr>
        <p:txBody>
          <a:bodyPr wrap="square" rtlCol="0">
            <a:spAutoFit/>
          </a:bodyPr>
          <a:lstStyle/>
          <a:p>
            <a:r>
              <a:rPr lang="hr-HR" sz="2000" dirty="0" smtClean="0"/>
              <a:t>U svibnju, kada se zagriju zrak i voda, planirana su dva raftinga Cetinom.</a:t>
            </a:r>
            <a:endParaRPr lang="hr-HR" sz="2000" dirty="0"/>
          </a:p>
        </p:txBody>
      </p:sp>
    </p:spTree>
  </p:cSld>
  <p:clrMapOvr>
    <a:masterClrMapping/>
  </p:clrMapOvr>
  <p:transition advTm="2000">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5181600"/>
          </a:xfrm>
        </p:spPr>
        <p:txBody>
          <a:bodyPr/>
          <a:lstStyle/>
          <a:p>
            <a:r>
              <a:rPr lang="en-GB" sz="2800" dirty="0" err="1"/>
              <a:t>Nakon</a:t>
            </a:r>
            <a:r>
              <a:rPr lang="en-GB" sz="2800" dirty="0"/>
              <a:t> </a:t>
            </a:r>
            <a:r>
              <a:rPr lang="en-GB" sz="2800" dirty="0" smtClean="0"/>
              <a:t>o</a:t>
            </a:r>
            <a:r>
              <a:rPr lang="hr-HR" sz="2800" dirty="0" smtClean="0"/>
              <a:t>d</a:t>
            </a:r>
            <a:r>
              <a:rPr lang="en-GB" sz="2800" dirty="0" err="1" smtClean="0"/>
              <a:t>slušanog</a:t>
            </a:r>
            <a:r>
              <a:rPr lang="en-GB" sz="2800" dirty="0" smtClean="0"/>
              <a:t> </a:t>
            </a:r>
            <a:r>
              <a:rPr lang="hr-HR" sz="2800" dirty="0" smtClean="0"/>
              <a:t>Izbornog modula</a:t>
            </a:r>
            <a:r>
              <a:rPr lang="en-GB" sz="2800" dirty="0" smtClean="0"/>
              <a:t>, </a:t>
            </a:r>
            <a:r>
              <a:rPr lang="en-GB" sz="2800" dirty="0" err="1"/>
              <a:t>studenti</a:t>
            </a:r>
            <a:r>
              <a:rPr lang="en-GB" sz="2800" dirty="0"/>
              <a:t> </a:t>
            </a:r>
            <a:r>
              <a:rPr lang="en-GB" sz="2800" dirty="0" err="1"/>
              <a:t>mogu</a:t>
            </a:r>
            <a:r>
              <a:rPr lang="en-GB" sz="2800" dirty="0"/>
              <a:t> </a:t>
            </a:r>
            <a:r>
              <a:rPr lang="en-GB" sz="2800" dirty="0" err="1"/>
              <a:t>nastaviti</a:t>
            </a:r>
            <a:r>
              <a:rPr lang="en-GB" sz="2800" dirty="0"/>
              <a:t> program </a:t>
            </a:r>
            <a:r>
              <a:rPr lang="en-GB" sz="2800" dirty="0" err="1"/>
              <a:t>Sportova</a:t>
            </a:r>
            <a:r>
              <a:rPr lang="en-GB" sz="2800" dirty="0"/>
              <a:t> </a:t>
            </a:r>
            <a:r>
              <a:rPr lang="en-GB" sz="2800" dirty="0" err="1"/>
              <a:t>na</a:t>
            </a:r>
            <a:r>
              <a:rPr lang="en-GB" sz="2800" dirty="0"/>
              <a:t> </a:t>
            </a:r>
            <a:r>
              <a:rPr lang="en-GB" sz="2800" dirty="0" err="1"/>
              <a:t>vodi</a:t>
            </a:r>
            <a:r>
              <a:rPr lang="en-GB" sz="2800" dirty="0"/>
              <a:t> </a:t>
            </a:r>
            <a:r>
              <a:rPr lang="en-GB" sz="2800" dirty="0" err="1"/>
              <a:t>kao</a:t>
            </a:r>
            <a:r>
              <a:rPr lang="en-GB" sz="2800" dirty="0"/>
              <a:t> </a:t>
            </a:r>
            <a:r>
              <a:rPr lang="en-GB" sz="2800" dirty="0" err="1"/>
              <a:t>izborni</a:t>
            </a:r>
            <a:r>
              <a:rPr lang="en-GB" sz="2800" dirty="0"/>
              <a:t> program </a:t>
            </a:r>
            <a:r>
              <a:rPr lang="en-GB" sz="2800" dirty="0" err="1"/>
              <a:t>tijekom</a:t>
            </a:r>
            <a:r>
              <a:rPr lang="en-GB" sz="2800" dirty="0"/>
              <a:t> </a:t>
            </a:r>
            <a:r>
              <a:rPr lang="en-GB" sz="2800" dirty="0" smtClean="0"/>
              <a:t>I</a:t>
            </a:r>
            <a:r>
              <a:rPr lang="hr-HR" sz="2800" dirty="0" smtClean="0"/>
              <a:t>II</a:t>
            </a:r>
            <a:r>
              <a:rPr lang="en-GB" sz="2800" dirty="0" smtClean="0"/>
              <a:t>. </a:t>
            </a:r>
            <a:r>
              <a:rPr lang="hr-HR" sz="2800" dirty="0" smtClean="0"/>
              <a:t>IV</a:t>
            </a:r>
            <a:r>
              <a:rPr lang="en-GB" sz="2800" dirty="0" smtClean="0"/>
              <a:t>. </a:t>
            </a:r>
            <a:r>
              <a:rPr lang="hr-HR" sz="2800" dirty="0" smtClean="0"/>
              <a:t>S</a:t>
            </a:r>
            <a:r>
              <a:rPr lang="en-GB" sz="2800" dirty="0" err="1" smtClean="0"/>
              <a:t>emestra</a:t>
            </a:r>
            <a:r>
              <a:rPr lang="hr-HR" sz="2800" dirty="0" smtClean="0"/>
              <a:t> diplomskog studija (veslanje ili jedrenje)</a:t>
            </a:r>
            <a:r>
              <a:rPr lang="en-GB" sz="3200" dirty="0" smtClean="0"/>
              <a:t> </a:t>
            </a:r>
            <a:r>
              <a:rPr lang="en-GB" sz="3200" dirty="0"/>
              <a:t/>
            </a:r>
            <a:br>
              <a:rPr lang="en-GB" sz="3200" dirty="0"/>
            </a:br>
            <a:r>
              <a:rPr lang="en-GB" sz="3200" dirty="0"/>
              <a:t/>
            </a:r>
            <a:br>
              <a:rPr lang="en-GB" sz="3200" dirty="0"/>
            </a:br>
            <a:r>
              <a:rPr lang="en-GB" sz="3200" i="1" dirty="0" err="1"/>
              <a:t>Izborni</a:t>
            </a:r>
            <a:r>
              <a:rPr lang="en-GB" sz="3200" i="1" dirty="0"/>
              <a:t> program je </a:t>
            </a:r>
            <a:r>
              <a:rPr lang="en-GB" sz="3200" i="1" dirty="0" err="1"/>
              <a:t>koncipiran</a:t>
            </a:r>
            <a:r>
              <a:rPr lang="en-GB" sz="3200" i="1" dirty="0"/>
              <a:t> </a:t>
            </a:r>
            <a:r>
              <a:rPr lang="en-GB" sz="3200" i="1" dirty="0" err="1"/>
              <a:t>tako</a:t>
            </a:r>
            <a:r>
              <a:rPr lang="en-GB" sz="3200" i="1" dirty="0"/>
              <a:t> </a:t>
            </a:r>
            <a:r>
              <a:rPr lang="en-GB" sz="3200" i="1" dirty="0" err="1"/>
              <a:t>da</a:t>
            </a:r>
            <a:r>
              <a:rPr lang="en-GB" sz="3200" i="1" dirty="0"/>
              <a:t> </a:t>
            </a:r>
            <a:r>
              <a:rPr lang="en-GB" sz="3200" i="1" dirty="0" err="1"/>
              <a:t>polaznika</a:t>
            </a:r>
            <a:r>
              <a:rPr lang="en-GB" sz="3200" i="1" dirty="0"/>
              <a:t> </a:t>
            </a:r>
            <a:r>
              <a:rPr lang="en-GB" sz="3200" i="1" dirty="0" err="1"/>
              <a:t>pripremi</a:t>
            </a:r>
            <a:r>
              <a:rPr lang="en-GB" sz="3200" i="1" dirty="0"/>
              <a:t> </a:t>
            </a:r>
            <a:r>
              <a:rPr lang="en-GB" sz="3200" i="1" dirty="0" err="1"/>
              <a:t>za</a:t>
            </a:r>
            <a:r>
              <a:rPr lang="en-GB" sz="3200" i="1" dirty="0"/>
              <a:t> </a:t>
            </a:r>
            <a:r>
              <a:rPr lang="en-GB" sz="3200" i="1" dirty="0" err="1"/>
              <a:t>trenersku</a:t>
            </a:r>
            <a:r>
              <a:rPr lang="en-GB" sz="3200" i="1" dirty="0"/>
              <a:t> </a:t>
            </a:r>
            <a:r>
              <a:rPr lang="en-GB" sz="3200" i="1" dirty="0" err="1"/>
              <a:t>aktivnost</a:t>
            </a:r>
            <a:r>
              <a:rPr lang="en-GB" sz="3200" i="1" dirty="0"/>
              <a:t> u </a:t>
            </a:r>
            <a:r>
              <a:rPr lang="en-GB" sz="3200" i="1" dirty="0" err="1"/>
              <a:t>navedenim</a:t>
            </a:r>
            <a:r>
              <a:rPr lang="en-GB" sz="3200" i="1" dirty="0"/>
              <a:t> </a:t>
            </a:r>
            <a:r>
              <a:rPr lang="en-GB" sz="3200" i="1" dirty="0" err="1"/>
              <a:t>sportskim</a:t>
            </a:r>
            <a:r>
              <a:rPr lang="en-GB" sz="3200" i="1" dirty="0"/>
              <a:t> </a:t>
            </a:r>
            <a:r>
              <a:rPr lang="en-GB" sz="3200" i="1" dirty="0" err="1"/>
              <a:t>disciplinama</a:t>
            </a:r>
            <a:r>
              <a:rPr lang="en-GB" sz="3200" dirty="0"/>
              <a:t>.</a:t>
            </a:r>
            <a:endParaRPr lang="en-GB" sz="36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endParaRPr lang="sr-Latn-CS"/>
          </a:p>
        </p:txBody>
      </p:sp>
      <p:pic>
        <p:nvPicPr>
          <p:cNvPr id="4100" name="Picture 4" descr="E:\Mladen\Fakultet\Prezentacija\8+fp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a:xfrm>
            <a:off x="457200" y="381000"/>
            <a:ext cx="8363272" cy="1143000"/>
          </a:xfrm>
        </p:spPr>
        <p:txBody>
          <a:bodyPr/>
          <a:lstStyle/>
          <a:p>
            <a:pPr algn="l"/>
            <a:r>
              <a:rPr lang="hr-HR" sz="3600" i="1" dirty="0" smtClean="0">
                <a:solidFill>
                  <a:srgbClr val="FF0000"/>
                </a:solidFill>
              </a:rPr>
              <a:t>Izborni program se sastoji od tri predmeta:</a:t>
            </a:r>
            <a:endParaRPr lang="en-GB" dirty="0">
              <a:solidFill>
                <a:srgbClr val="FF0000"/>
              </a:solidFill>
            </a:endParaRPr>
          </a:p>
        </p:txBody>
      </p:sp>
      <p:sp>
        <p:nvSpPr>
          <p:cNvPr id="5" name="TextBox 4"/>
          <p:cNvSpPr txBox="1"/>
          <p:nvPr/>
        </p:nvSpPr>
        <p:spPr>
          <a:xfrm>
            <a:off x="1043608" y="4221088"/>
            <a:ext cx="7298858" cy="3416320"/>
          </a:xfrm>
          <a:prstGeom prst="rect">
            <a:avLst/>
          </a:prstGeom>
          <a:noFill/>
        </p:spPr>
        <p:txBody>
          <a:bodyPr wrap="none" rtlCol="0">
            <a:spAutoFit/>
          </a:bodyPr>
          <a:lstStyle/>
          <a:p>
            <a:pPr>
              <a:lnSpc>
                <a:spcPct val="150000"/>
              </a:lnSpc>
            </a:pPr>
            <a:r>
              <a:rPr lang="hr-HR" b="1" dirty="0" smtClean="0">
                <a:solidFill>
                  <a:srgbClr val="FFFF00"/>
                </a:solidFill>
              </a:rPr>
              <a:t>Kineziološke i antropološke analize veslanja / jedrenja</a:t>
            </a:r>
          </a:p>
          <a:p>
            <a:pPr>
              <a:lnSpc>
                <a:spcPct val="150000"/>
              </a:lnSpc>
            </a:pPr>
            <a:r>
              <a:rPr lang="hr-HR" b="1" dirty="0" smtClean="0">
                <a:solidFill>
                  <a:srgbClr val="FFFF00"/>
                </a:solidFill>
              </a:rPr>
              <a:t>Metodike </a:t>
            </a:r>
            <a:r>
              <a:rPr lang="hr-HR" b="1" dirty="0" smtClean="0">
                <a:solidFill>
                  <a:srgbClr val="FFFF00"/>
                </a:solidFill>
              </a:rPr>
              <a:t>treninga veslanja / jedrenja </a:t>
            </a:r>
            <a:endParaRPr lang="hr-HR" b="1" dirty="0" smtClean="0">
              <a:solidFill>
                <a:srgbClr val="FFFF00"/>
              </a:solidFill>
            </a:endParaRPr>
          </a:p>
          <a:p>
            <a:pPr>
              <a:lnSpc>
                <a:spcPct val="150000"/>
              </a:lnSpc>
            </a:pPr>
            <a:r>
              <a:rPr lang="hr-HR" b="1" dirty="0" smtClean="0">
                <a:solidFill>
                  <a:srgbClr val="FFFF00"/>
                </a:solidFill>
              </a:rPr>
              <a:t>Programiranja </a:t>
            </a:r>
            <a:r>
              <a:rPr lang="hr-HR" b="1" dirty="0" smtClean="0">
                <a:solidFill>
                  <a:srgbClr val="FFFF00"/>
                </a:solidFill>
              </a:rPr>
              <a:t>i kontrole treninga</a:t>
            </a:r>
          </a:p>
          <a:p>
            <a:pPr>
              <a:lnSpc>
                <a:spcPct val="150000"/>
              </a:lnSpc>
            </a:pPr>
            <a:endParaRPr lang="hr-HR" b="1" dirty="0" smtClean="0">
              <a:solidFill>
                <a:srgbClr val="FF0000"/>
              </a:solidFill>
            </a:endParaRPr>
          </a:p>
          <a:p>
            <a:pPr>
              <a:lnSpc>
                <a:spcPct val="150000"/>
              </a:lnSpc>
            </a:pPr>
            <a:endParaRPr lang="hr-HR" b="1" dirty="0" smtClean="0">
              <a:solidFill>
                <a:srgbClr val="FF0000"/>
              </a:solidFill>
            </a:endParaRPr>
          </a:p>
          <a:p>
            <a:pPr>
              <a:lnSpc>
                <a:spcPct val="150000"/>
              </a:lnSpc>
            </a:pPr>
            <a:endParaRPr lang="hr-HR" b="1" dirty="0">
              <a:solidFill>
                <a:srgbClr val="FF0000"/>
              </a:solidFill>
            </a:endParaRPr>
          </a:p>
        </p:txBody>
      </p:sp>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descr="P1010036.JPG"/>
          <p:cNvPicPr>
            <a:picLocks noChangeAspect="1"/>
          </p:cNvPicPr>
          <p:nvPr/>
        </p:nvPicPr>
        <p:blipFill>
          <a:blip r:embed="rId2" cstate="print"/>
          <a:stretch>
            <a:fillRect/>
          </a:stretch>
        </p:blipFill>
        <p:spPr>
          <a:xfrm>
            <a:off x="0" y="0"/>
            <a:ext cx="9144000" cy="6858000"/>
          </a:xfrm>
          <a:prstGeom prst="rect">
            <a:avLst/>
          </a:prstGeom>
        </p:spPr>
      </p:pic>
      <p:sp>
        <p:nvSpPr>
          <p:cNvPr id="23554" name="Rectangle 2"/>
          <p:cNvSpPr>
            <a:spLocks noGrp="1" noChangeArrowheads="1"/>
          </p:cNvSpPr>
          <p:nvPr>
            <p:ph type="title"/>
          </p:nvPr>
        </p:nvSpPr>
        <p:spPr>
          <a:xfrm>
            <a:off x="755576" y="5589240"/>
            <a:ext cx="7772400" cy="1143000"/>
          </a:xfrm>
        </p:spPr>
        <p:txBody>
          <a:bodyPr>
            <a:normAutofit fontScale="90000"/>
          </a:bodyPr>
          <a:lstStyle/>
          <a:p>
            <a:r>
              <a:rPr lang="hr-HR" i="1" dirty="0" smtClean="0">
                <a:solidFill>
                  <a:srgbClr val="FF0000"/>
                </a:solidFill>
                <a:effectLst>
                  <a:outerShdw blurRad="38100" dist="38100" dir="2700000" algn="tl">
                    <a:srgbClr val="000000">
                      <a:alpha val="43137"/>
                    </a:srgbClr>
                  </a:outerShdw>
                </a:effectLst>
              </a:rPr>
              <a:t/>
            </a:r>
            <a:br>
              <a:rPr lang="hr-HR" i="1" dirty="0" smtClean="0">
                <a:solidFill>
                  <a:srgbClr val="FF0000"/>
                </a:solidFill>
                <a:effectLst>
                  <a:outerShdw blurRad="38100" dist="38100" dir="2700000" algn="tl">
                    <a:srgbClr val="000000">
                      <a:alpha val="43137"/>
                    </a:srgbClr>
                  </a:outerShdw>
                </a:effectLst>
              </a:rPr>
            </a:br>
            <a:endParaRPr lang="hr-HR" dirty="0">
              <a:effectLst>
                <a:outerShdw blurRad="38100" dist="38100" dir="2700000" algn="tl">
                  <a:srgbClr val="000000">
                    <a:alpha val="43137"/>
                  </a:srgbClr>
                </a:outerShdw>
              </a:effectLst>
            </a:endParaRPr>
          </a:p>
        </p:txBody>
      </p:sp>
      <p:sp>
        <p:nvSpPr>
          <p:cNvPr id="4" name="TextBox 3"/>
          <p:cNvSpPr txBox="1"/>
          <p:nvPr/>
        </p:nvSpPr>
        <p:spPr>
          <a:xfrm>
            <a:off x="2915816" y="548680"/>
            <a:ext cx="5904656" cy="2031325"/>
          </a:xfrm>
          <a:prstGeom prst="rect">
            <a:avLst/>
          </a:prstGeom>
          <a:solidFill>
            <a:srgbClr val="FFFFCC"/>
          </a:solidFill>
        </p:spPr>
        <p:txBody>
          <a:bodyPr wrap="square" rtlCol="0">
            <a:spAutoFit/>
          </a:bodyPr>
          <a:lstStyle/>
          <a:p>
            <a:pPr>
              <a:lnSpc>
                <a:spcPct val="150000"/>
              </a:lnSpc>
            </a:pPr>
            <a:r>
              <a:rPr lang="hr-HR" dirty="0" smtClean="0">
                <a:solidFill>
                  <a:schemeClr val="tx1">
                    <a:lumMod val="75000"/>
                    <a:lumOff val="25000"/>
                  </a:schemeClr>
                </a:solidFill>
              </a:rPr>
              <a:t>Program se provodi kroz tri cjeline:</a:t>
            </a:r>
          </a:p>
          <a:p>
            <a:pPr marL="457200" indent="-457200">
              <a:lnSpc>
                <a:spcPct val="150000"/>
              </a:lnSpc>
              <a:buAutoNum type="arabicPeriod"/>
            </a:pPr>
            <a:r>
              <a:rPr lang="hr-HR" sz="2000" dirty="0" smtClean="0">
                <a:solidFill>
                  <a:schemeClr val="tx1">
                    <a:lumMod val="75000"/>
                    <a:lumOff val="25000"/>
                  </a:schemeClr>
                </a:solidFill>
              </a:rPr>
              <a:t>Dijagnostika stanja treniranosti</a:t>
            </a:r>
          </a:p>
          <a:p>
            <a:pPr marL="457200" indent="-457200">
              <a:lnSpc>
                <a:spcPct val="150000"/>
              </a:lnSpc>
              <a:buAutoNum type="arabicPeriod"/>
            </a:pPr>
            <a:r>
              <a:rPr lang="hr-HR" sz="2000" dirty="0" smtClean="0">
                <a:solidFill>
                  <a:schemeClr val="tx1">
                    <a:lumMod val="75000"/>
                    <a:lumOff val="25000"/>
                  </a:schemeClr>
                </a:solidFill>
              </a:rPr>
              <a:t>Planiranje i programiranje trenažnog oterećenja</a:t>
            </a:r>
          </a:p>
          <a:p>
            <a:pPr marL="457200" indent="-457200">
              <a:lnSpc>
                <a:spcPct val="150000"/>
              </a:lnSpc>
              <a:buAutoNum type="arabicPeriod"/>
            </a:pPr>
            <a:r>
              <a:rPr lang="hr-HR" sz="2000" dirty="0" smtClean="0">
                <a:solidFill>
                  <a:schemeClr val="tx1">
                    <a:lumMod val="75000"/>
                    <a:lumOff val="25000"/>
                  </a:schemeClr>
                </a:solidFill>
              </a:rPr>
              <a:t>Monitoring sportskog treninga </a:t>
            </a:r>
            <a:endParaRPr lang="hr-HR" sz="2000" dirty="0">
              <a:solidFill>
                <a:schemeClr val="tx1">
                  <a:lumMod val="75000"/>
                  <a:lumOff val="25000"/>
                </a:schemeClr>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2279791" cy="461665"/>
          </a:xfrm>
          <a:prstGeom prst="rect">
            <a:avLst/>
          </a:prstGeom>
          <a:noFill/>
        </p:spPr>
        <p:txBody>
          <a:bodyPr wrap="none" rtlCol="0">
            <a:spAutoFit/>
          </a:bodyPr>
          <a:lstStyle/>
          <a:p>
            <a:r>
              <a:rPr lang="hr-HR" b="1" u="sng" dirty="0" smtClean="0"/>
              <a:t>Dinamika rada:</a:t>
            </a:r>
            <a:endParaRPr lang="hr-HR" b="1" u="sng" dirty="0"/>
          </a:p>
        </p:txBody>
      </p:sp>
      <p:sp>
        <p:nvSpPr>
          <p:cNvPr id="4" name="TextBox 3"/>
          <p:cNvSpPr txBox="1"/>
          <p:nvPr/>
        </p:nvSpPr>
        <p:spPr>
          <a:xfrm>
            <a:off x="2843808" y="620688"/>
            <a:ext cx="6120680" cy="2708434"/>
          </a:xfrm>
          <a:prstGeom prst="rect">
            <a:avLst/>
          </a:prstGeom>
          <a:noFill/>
        </p:spPr>
        <p:txBody>
          <a:bodyPr wrap="square" rtlCol="0">
            <a:spAutoFit/>
          </a:bodyPr>
          <a:lstStyle/>
          <a:p>
            <a:r>
              <a:rPr lang="hr-HR" dirty="0" smtClean="0"/>
              <a:t>Antropometrija:</a:t>
            </a:r>
          </a:p>
          <a:p>
            <a:pPr algn="just">
              <a:buFont typeface="Wingdings" pitchFamily="2" charset="2"/>
              <a:buChar char="Ø"/>
            </a:pPr>
            <a:r>
              <a:rPr lang="hr-HR" dirty="0" smtClean="0"/>
              <a:t> </a:t>
            </a:r>
            <a:r>
              <a:rPr lang="hr-HR" sz="2000" dirty="0" smtClean="0"/>
              <a:t>načela antropometrije</a:t>
            </a:r>
          </a:p>
          <a:p>
            <a:pPr algn="just">
              <a:buFont typeface="Wingdings" pitchFamily="2" charset="2"/>
              <a:buChar char="Ø"/>
            </a:pPr>
            <a:r>
              <a:rPr lang="hr-HR" sz="2000" dirty="0" smtClean="0"/>
              <a:t> analiza stručnih i znanstvenih radova </a:t>
            </a:r>
            <a:r>
              <a:rPr lang="hr-HR" sz="1800" dirty="0" smtClean="0"/>
              <a:t>(na hrvatskom i engleskom jeziku)</a:t>
            </a:r>
          </a:p>
          <a:p>
            <a:pPr algn="just">
              <a:buFont typeface="Wingdings" pitchFamily="2" charset="2"/>
              <a:buChar char="Ø"/>
            </a:pPr>
            <a:r>
              <a:rPr lang="hr-HR" sz="2000" dirty="0" smtClean="0"/>
              <a:t> vježbanje mjerenja među polaznicima programa</a:t>
            </a:r>
          </a:p>
          <a:p>
            <a:pPr algn="just">
              <a:buFont typeface="Wingdings" pitchFamily="2" charset="2"/>
              <a:buChar char="Ø"/>
            </a:pPr>
            <a:r>
              <a:rPr lang="hr-HR" sz="2000" dirty="0" smtClean="0"/>
              <a:t> mjerenje polaznika škole veslanja / jedrenja</a:t>
            </a:r>
          </a:p>
          <a:p>
            <a:pPr algn="just">
              <a:buFont typeface="Wingdings" pitchFamily="2" charset="2"/>
              <a:buChar char="Ø"/>
            </a:pPr>
            <a:r>
              <a:rPr lang="hr-HR" sz="2000" dirty="0" smtClean="0"/>
              <a:t> seminarski rad</a:t>
            </a:r>
          </a:p>
          <a:p>
            <a:pPr algn="just"/>
            <a:endParaRPr lang="hr-HR" dirty="0"/>
          </a:p>
        </p:txBody>
      </p:sp>
      <p:sp>
        <p:nvSpPr>
          <p:cNvPr id="5" name="TextBox 4"/>
          <p:cNvSpPr txBox="1"/>
          <p:nvPr/>
        </p:nvSpPr>
        <p:spPr>
          <a:xfrm>
            <a:off x="611560" y="1124744"/>
            <a:ext cx="2106667" cy="461665"/>
          </a:xfrm>
          <a:prstGeom prst="rect">
            <a:avLst/>
          </a:prstGeom>
          <a:noFill/>
        </p:spPr>
        <p:txBody>
          <a:bodyPr wrap="none" rtlCol="0">
            <a:spAutoFit/>
          </a:bodyPr>
          <a:lstStyle/>
          <a:p>
            <a:r>
              <a:rPr lang="hr-HR" i="1" dirty="0" smtClean="0"/>
              <a:t>Studeni </a:t>
            </a:r>
            <a:r>
              <a:rPr lang="hr-HR" i="1" dirty="0" smtClean="0"/>
              <a:t>2014.g</a:t>
            </a:r>
            <a:r>
              <a:rPr lang="hr-HR" i="1" dirty="0" smtClean="0"/>
              <a:t>.</a:t>
            </a:r>
            <a:endParaRPr lang="hr-HR" i="1" dirty="0"/>
          </a:p>
        </p:txBody>
      </p:sp>
      <p:pic>
        <p:nvPicPr>
          <p:cNvPr id="6" name="Picture 8" descr="Motorika optimista 100"/>
          <p:cNvPicPr>
            <a:picLocks noChangeAspect="1" noChangeArrowheads="1"/>
          </p:cNvPicPr>
          <p:nvPr/>
        </p:nvPicPr>
        <p:blipFill>
          <a:blip r:embed="rId2" cstate="print"/>
          <a:srcRect/>
          <a:stretch>
            <a:fillRect/>
          </a:stretch>
        </p:blipFill>
        <p:spPr bwMode="auto">
          <a:xfrm>
            <a:off x="0" y="3212976"/>
            <a:ext cx="4860032" cy="3645024"/>
          </a:xfrm>
          <a:prstGeom prst="rect">
            <a:avLst/>
          </a:prstGeom>
          <a:noFill/>
        </p:spPr>
      </p:pic>
      <p:sp>
        <p:nvSpPr>
          <p:cNvPr id="7" name="TextBox 6"/>
          <p:cNvSpPr txBox="1"/>
          <p:nvPr/>
        </p:nvSpPr>
        <p:spPr>
          <a:xfrm>
            <a:off x="5004048" y="3501008"/>
            <a:ext cx="3816424" cy="2585323"/>
          </a:xfrm>
          <a:prstGeom prst="rect">
            <a:avLst/>
          </a:prstGeom>
          <a:noFill/>
        </p:spPr>
        <p:txBody>
          <a:bodyPr wrap="square" rtlCol="0">
            <a:spAutoFit/>
          </a:bodyPr>
          <a:lstStyle/>
          <a:p>
            <a:r>
              <a:rPr lang="hr-HR" sz="1800" dirty="0" smtClean="0"/>
              <a:t>Predavanja su obavezni vid provođenja nastave. Ipak, osnovni cilj ovog Izbornog modula jeste osposobiti studente u provođenju mjerenja svih obrađivanih jedinica: </a:t>
            </a:r>
          </a:p>
          <a:p>
            <a:pPr>
              <a:buFont typeface="Arial" pitchFamily="34" charset="0"/>
              <a:buChar char="•"/>
            </a:pPr>
            <a:r>
              <a:rPr lang="hr-HR" sz="1800" dirty="0" smtClean="0"/>
              <a:t> antropometrijskog mjerenja</a:t>
            </a:r>
          </a:p>
          <a:p>
            <a:pPr>
              <a:buFont typeface="Arial" pitchFamily="34" charset="0"/>
              <a:buChar char="•"/>
            </a:pPr>
            <a:r>
              <a:rPr lang="hr-HR" sz="1800" dirty="0" smtClean="0"/>
              <a:t> mjerenja motoričkih sposobnosti</a:t>
            </a:r>
          </a:p>
          <a:p>
            <a:pPr>
              <a:buFont typeface="Arial" pitchFamily="34" charset="0"/>
              <a:buChar char="•"/>
            </a:pPr>
            <a:r>
              <a:rPr lang="hr-HR" sz="1800" dirty="0" smtClean="0"/>
              <a:t> mjerenja funkcionalnih karakteristika</a:t>
            </a:r>
          </a:p>
          <a:p>
            <a:pPr>
              <a:buFont typeface="Arial" pitchFamily="34" charset="0"/>
              <a:buChar char="•"/>
            </a:pPr>
            <a:r>
              <a:rPr lang="hr-HR" sz="1800" dirty="0" smtClean="0"/>
              <a:t> obuka u primjeni pulsmetra</a:t>
            </a:r>
            <a:endParaRPr lang="hr-HR" sz="1800" dirty="0"/>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laden\Desktop\New Folder\Testiranja 0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467544" y="548680"/>
            <a:ext cx="2313454" cy="461665"/>
          </a:xfrm>
          <a:prstGeom prst="rect">
            <a:avLst/>
          </a:prstGeom>
          <a:solidFill>
            <a:srgbClr val="EEE460">
              <a:alpha val="66000"/>
            </a:srgbClr>
          </a:solidFill>
        </p:spPr>
        <p:txBody>
          <a:bodyPr wrap="none" rtlCol="0">
            <a:spAutoFit/>
          </a:bodyPr>
          <a:lstStyle/>
          <a:p>
            <a:r>
              <a:rPr lang="hr-HR" b="1" i="1" dirty="0" smtClean="0">
                <a:solidFill>
                  <a:srgbClr val="FF0000"/>
                </a:solidFill>
                <a:effectLst>
                  <a:outerShdw blurRad="38100" dist="38100" dir="2700000" algn="tl">
                    <a:srgbClr val="000000">
                      <a:alpha val="43137"/>
                    </a:srgbClr>
                  </a:outerShdw>
                </a:effectLst>
              </a:rPr>
              <a:t>Prosinac </a:t>
            </a:r>
            <a:r>
              <a:rPr lang="hr-HR" b="1" i="1" dirty="0" smtClean="0">
                <a:solidFill>
                  <a:srgbClr val="FF0000"/>
                </a:solidFill>
                <a:effectLst>
                  <a:outerShdw blurRad="38100" dist="38100" dir="2700000" algn="tl">
                    <a:srgbClr val="000000">
                      <a:alpha val="43137"/>
                    </a:srgbClr>
                  </a:outerShdw>
                </a:effectLst>
              </a:rPr>
              <a:t>2014.g</a:t>
            </a:r>
            <a:r>
              <a:rPr lang="hr-HR" b="1" i="1" dirty="0" smtClean="0">
                <a:solidFill>
                  <a:srgbClr val="FF0000"/>
                </a:solidFill>
                <a:effectLst>
                  <a:outerShdw blurRad="38100" dist="38100" dir="2700000" algn="tl">
                    <a:srgbClr val="000000">
                      <a:alpha val="43137"/>
                    </a:srgbClr>
                  </a:outerShdw>
                </a:effectLst>
              </a:rPr>
              <a:t>.</a:t>
            </a:r>
            <a:endParaRPr lang="hr-HR" b="1" i="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843808" y="404664"/>
            <a:ext cx="6120680" cy="3016210"/>
          </a:xfrm>
          <a:prstGeom prst="rect">
            <a:avLst/>
          </a:prstGeom>
          <a:solidFill>
            <a:srgbClr val="FAF7CE">
              <a:alpha val="50000"/>
            </a:srgbClr>
          </a:solidFill>
        </p:spPr>
        <p:txBody>
          <a:bodyPr wrap="square" rtlCol="0">
            <a:spAutoFit/>
          </a:bodyPr>
          <a:lstStyle/>
          <a:p>
            <a:r>
              <a:rPr lang="hr-HR" dirty="0" smtClean="0"/>
              <a:t>Motoričke dimenzije:</a:t>
            </a:r>
          </a:p>
          <a:p>
            <a:pPr algn="just">
              <a:buFont typeface="Wingdings" pitchFamily="2" charset="2"/>
              <a:buChar char="Ø"/>
            </a:pPr>
            <a:r>
              <a:rPr lang="hr-HR" dirty="0" smtClean="0"/>
              <a:t> </a:t>
            </a:r>
            <a:r>
              <a:rPr lang="hr-HR" sz="2000" dirty="0" smtClean="0"/>
              <a:t>karakteristike </a:t>
            </a:r>
            <a:r>
              <a:rPr lang="hr-HR" sz="2000" smtClean="0"/>
              <a:t>motoričkih dimenzija </a:t>
            </a:r>
            <a:r>
              <a:rPr lang="hr-HR" sz="2000" dirty="0" smtClean="0"/>
              <a:t>i zakonitosti njihovog razvoja</a:t>
            </a:r>
          </a:p>
          <a:p>
            <a:pPr algn="just">
              <a:buFont typeface="Wingdings" pitchFamily="2" charset="2"/>
              <a:buChar char="Ø"/>
            </a:pPr>
            <a:r>
              <a:rPr lang="hr-HR" sz="2000" dirty="0" smtClean="0"/>
              <a:t> analiza stručnih i znanstvenih radova </a:t>
            </a:r>
            <a:r>
              <a:rPr lang="hr-HR" sz="1800" dirty="0" smtClean="0"/>
              <a:t>(na hrvatskom i engleskom jeziku)</a:t>
            </a:r>
          </a:p>
          <a:p>
            <a:pPr algn="just">
              <a:buFont typeface="Wingdings" pitchFamily="2" charset="2"/>
              <a:buChar char="Ø"/>
            </a:pPr>
            <a:r>
              <a:rPr lang="hr-HR" sz="2000" dirty="0" smtClean="0"/>
              <a:t> vježbanje mjerenja među polaznicima programa</a:t>
            </a:r>
          </a:p>
          <a:p>
            <a:pPr algn="just">
              <a:buFont typeface="Wingdings" pitchFamily="2" charset="2"/>
              <a:buChar char="Ø"/>
            </a:pPr>
            <a:r>
              <a:rPr lang="hr-HR" sz="2000" dirty="0" smtClean="0"/>
              <a:t> mjerenje polaznika škole veslanja / jedrenja</a:t>
            </a:r>
          </a:p>
          <a:p>
            <a:pPr algn="just">
              <a:buFont typeface="Wingdings" pitchFamily="2" charset="2"/>
              <a:buChar char="Ø"/>
            </a:pPr>
            <a:r>
              <a:rPr lang="hr-HR" sz="2000" dirty="0" smtClean="0"/>
              <a:t> seminarski rad</a:t>
            </a:r>
          </a:p>
          <a:p>
            <a:pPr algn="just"/>
            <a:endParaRPr lang="hr-HR" dirty="0"/>
          </a:p>
        </p:txBody>
      </p:sp>
    </p:spTree>
  </p:cSld>
  <p:clrMapOvr>
    <a:masterClrMapping/>
  </p:clrMapOvr>
  <p:transition advTm="2000">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E:\Mladen\Fakultet\Prezentacija\bhshot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3" name="Rectangle 3"/>
          <p:cNvSpPr>
            <a:spLocks noGrp="1" noChangeArrowheads="1"/>
          </p:cNvSpPr>
          <p:nvPr>
            <p:ph type="body" idx="1"/>
          </p:nvPr>
        </p:nvSpPr>
        <p:spPr>
          <a:xfrm>
            <a:off x="762000" y="4038600"/>
            <a:ext cx="7772400" cy="2514600"/>
          </a:xfrm>
        </p:spPr>
        <p:txBody>
          <a:bodyPr/>
          <a:lstStyle/>
          <a:p>
            <a:pPr algn="just">
              <a:buFontTx/>
              <a:buNone/>
            </a:pPr>
            <a:r>
              <a:rPr lang="en-GB" sz="2800" dirty="0" smtClean="0">
                <a:solidFill>
                  <a:srgbClr val="FF0066"/>
                </a:solidFill>
              </a:rPr>
              <a:t>.</a:t>
            </a:r>
            <a:endParaRPr lang="en-GB" sz="2800" dirty="0"/>
          </a:p>
        </p:txBody>
      </p:sp>
      <p:sp>
        <p:nvSpPr>
          <p:cNvPr id="5" name="TextBox 4"/>
          <p:cNvSpPr txBox="1"/>
          <p:nvPr/>
        </p:nvSpPr>
        <p:spPr>
          <a:xfrm>
            <a:off x="4067944" y="4457343"/>
            <a:ext cx="5076056" cy="2400657"/>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nSpc>
                <a:spcPct val="150000"/>
              </a:lnSpc>
            </a:pPr>
            <a:r>
              <a:rPr lang="hr-HR" sz="2000" dirty="0" smtClean="0"/>
              <a:t>Mjerenje polaznika škole veslanja / jedrenja</a:t>
            </a:r>
          </a:p>
          <a:p>
            <a:pPr>
              <a:lnSpc>
                <a:spcPct val="150000"/>
              </a:lnSpc>
            </a:pPr>
            <a:r>
              <a:rPr lang="hr-HR" sz="2000" dirty="0" smtClean="0"/>
              <a:t>Formiranje banke podataka.</a:t>
            </a:r>
          </a:p>
          <a:p>
            <a:pPr>
              <a:lnSpc>
                <a:spcPct val="150000"/>
              </a:lnSpc>
            </a:pPr>
            <a:r>
              <a:rPr lang="hr-HR" sz="2000" dirty="0" smtClean="0"/>
              <a:t>Upoznavanje s karakteristikama veslačkog ergometra i njegovom primjenjljivošću u razvoju fizičke pripreme sportaša. </a:t>
            </a:r>
            <a:endParaRPr lang="hr-HR" sz="2000" dirty="0"/>
          </a:p>
        </p:txBody>
      </p:sp>
      <p:sp>
        <p:nvSpPr>
          <p:cNvPr id="6" name="TextBox 5"/>
          <p:cNvSpPr txBox="1"/>
          <p:nvPr/>
        </p:nvSpPr>
        <p:spPr>
          <a:xfrm>
            <a:off x="755576" y="260648"/>
            <a:ext cx="2209259" cy="461665"/>
          </a:xfrm>
          <a:prstGeom prst="rect">
            <a:avLst/>
          </a:prstGeom>
          <a:solidFill>
            <a:srgbClr val="EEE460">
              <a:alpha val="66000"/>
            </a:srgbClr>
          </a:solidFill>
        </p:spPr>
        <p:txBody>
          <a:bodyPr wrap="none" rtlCol="0">
            <a:spAutoFit/>
          </a:bodyPr>
          <a:lstStyle/>
          <a:p>
            <a:r>
              <a:rPr lang="hr-HR" b="1" i="1" dirty="0" smtClean="0">
                <a:solidFill>
                  <a:srgbClr val="FF0000"/>
                </a:solidFill>
                <a:effectLst>
                  <a:outerShdw blurRad="38100" dist="38100" dir="2700000" algn="tl">
                    <a:srgbClr val="000000">
                      <a:alpha val="43137"/>
                    </a:srgbClr>
                  </a:outerShdw>
                </a:effectLst>
              </a:rPr>
              <a:t>Siječanj </a:t>
            </a:r>
            <a:r>
              <a:rPr lang="hr-HR" b="1" i="1" dirty="0" smtClean="0">
                <a:solidFill>
                  <a:srgbClr val="FF0000"/>
                </a:solidFill>
                <a:effectLst>
                  <a:outerShdw blurRad="38100" dist="38100" dir="2700000" algn="tl">
                    <a:srgbClr val="000000">
                      <a:alpha val="43137"/>
                    </a:srgbClr>
                  </a:outerShdw>
                </a:effectLst>
              </a:rPr>
              <a:t>2015.g</a:t>
            </a:r>
            <a:r>
              <a:rPr lang="hr-HR" b="1" i="1" dirty="0" smtClean="0">
                <a:solidFill>
                  <a:srgbClr val="FF0000"/>
                </a:solidFill>
                <a:effectLst>
                  <a:outerShdw blurRad="38100" dist="38100" dir="2700000" algn="tl">
                    <a:srgbClr val="000000">
                      <a:alpha val="43137"/>
                    </a:srgbClr>
                  </a:outerShdw>
                </a:effectLst>
              </a:rPr>
              <a:t>.</a:t>
            </a:r>
            <a:endParaRPr lang="hr-HR" b="1" i="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8964488" y="548680"/>
            <a:ext cx="184731" cy="461665"/>
          </a:xfrm>
          <a:prstGeom prst="rect">
            <a:avLst/>
          </a:prstGeom>
          <a:noFill/>
        </p:spPr>
        <p:txBody>
          <a:bodyPr wrap="none" rtlCol="0">
            <a:spAutoFit/>
          </a:bodyPr>
          <a:lstStyle/>
          <a:p>
            <a:endParaRPr lang="hr-HR" dirty="0"/>
          </a:p>
        </p:txBody>
      </p:sp>
    </p:spTree>
  </p:cSld>
  <p:clrMapOvr>
    <a:masterClrMapping/>
  </p:clrMapOvr>
  <p:transition spd="med"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60648"/>
            <a:ext cx="2092239" cy="461665"/>
          </a:xfrm>
          <a:prstGeom prst="rect">
            <a:avLst/>
          </a:prstGeom>
          <a:solidFill>
            <a:srgbClr val="EEE460">
              <a:alpha val="66000"/>
            </a:srgbClr>
          </a:solidFill>
        </p:spPr>
        <p:txBody>
          <a:bodyPr wrap="none" rtlCol="0">
            <a:spAutoFit/>
          </a:bodyPr>
          <a:lstStyle/>
          <a:p>
            <a:r>
              <a:rPr lang="hr-HR" b="1" i="1" dirty="0" smtClean="0">
                <a:solidFill>
                  <a:srgbClr val="FF0000"/>
                </a:solidFill>
                <a:effectLst>
                  <a:outerShdw blurRad="38100" dist="38100" dir="2700000" algn="tl">
                    <a:srgbClr val="000000">
                      <a:alpha val="43137"/>
                    </a:srgbClr>
                  </a:outerShdw>
                </a:effectLst>
              </a:rPr>
              <a:t>Ožujak </a:t>
            </a:r>
            <a:r>
              <a:rPr lang="hr-HR" b="1" i="1" dirty="0" smtClean="0">
                <a:solidFill>
                  <a:srgbClr val="FF0000"/>
                </a:solidFill>
                <a:effectLst>
                  <a:outerShdw blurRad="38100" dist="38100" dir="2700000" algn="tl">
                    <a:srgbClr val="000000">
                      <a:alpha val="43137"/>
                    </a:srgbClr>
                  </a:outerShdw>
                </a:effectLst>
              </a:rPr>
              <a:t>2015.g</a:t>
            </a:r>
            <a:r>
              <a:rPr lang="hr-HR" b="1" i="1" dirty="0" smtClean="0">
                <a:solidFill>
                  <a:srgbClr val="FF0000"/>
                </a:solidFill>
                <a:effectLst>
                  <a:outerShdw blurRad="38100" dist="38100" dir="2700000" algn="tl">
                    <a:srgbClr val="000000">
                      <a:alpha val="43137"/>
                    </a:srgbClr>
                  </a:outerShdw>
                </a:effectLst>
              </a:rPr>
              <a:t>.</a:t>
            </a:r>
            <a:endParaRPr lang="hr-HR" b="1" i="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3203848" y="476672"/>
            <a:ext cx="5531012" cy="2554545"/>
          </a:xfrm>
          <a:prstGeom prst="rect">
            <a:avLst/>
          </a:prstGeom>
          <a:noFill/>
        </p:spPr>
        <p:txBody>
          <a:bodyPr wrap="square" rtlCol="0">
            <a:spAutoFit/>
          </a:bodyPr>
          <a:lstStyle/>
          <a:p>
            <a:r>
              <a:rPr lang="hr-HR" sz="2000" dirty="0" smtClean="0"/>
              <a:t>Monitor srčane frekvencije – primjena pulsmetra u dijagnostici stanja treniranosti (indirektni metod) i monitoringu sportskog treninga.</a:t>
            </a:r>
          </a:p>
          <a:p>
            <a:endParaRPr lang="hr-HR" sz="2000" dirty="0" smtClean="0"/>
          </a:p>
          <a:p>
            <a:r>
              <a:rPr lang="hr-HR" sz="2000" dirty="0" smtClean="0"/>
              <a:t>Zakonitosti dijagnostike stanja treniranosti.</a:t>
            </a:r>
          </a:p>
          <a:p>
            <a:endParaRPr lang="hr-HR" sz="2000" dirty="0" smtClean="0"/>
          </a:p>
          <a:p>
            <a:r>
              <a:rPr lang="hr-HR" sz="2000" dirty="0" smtClean="0"/>
              <a:t>Planiranje i programiranje trenažnog procesa. </a:t>
            </a:r>
          </a:p>
          <a:p>
            <a:endParaRPr lang="hr-HR" sz="2000" dirty="0"/>
          </a:p>
        </p:txBody>
      </p:sp>
    </p:spTree>
  </p:cSld>
  <p:clrMapOvr>
    <a:masterClrMapping/>
  </p:clrMapOvr>
  <p:transition advTm="2000">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SC03666.JPG"/>
          <p:cNvPicPr>
            <a:picLocks noChangeAspect="1" noChangeArrowheads="1"/>
          </p:cNvPicPr>
          <p:nvPr/>
        </p:nvPicPr>
        <p:blipFill>
          <a:blip r:embed="rId2" cstate="print"/>
          <a:srcRect/>
          <a:stretch>
            <a:fillRect/>
          </a:stretch>
        </p:blipFill>
        <p:spPr bwMode="auto">
          <a:xfrm>
            <a:off x="0" y="0"/>
            <a:ext cx="6079744" cy="4559808"/>
          </a:xfrm>
          <a:prstGeom prst="rect">
            <a:avLst/>
          </a:prstGeom>
          <a:noFill/>
        </p:spPr>
      </p:pic>
      <p:pic>
        <p:nvPicPr>
          <p:cNvPr id="1027" name="Picture 3" descr="I:\mala.JPG"/>
          <p:cNvPicPr>
            <a:picLocks noChangeAspect="1" noChangeArrowheads="1"/>
          </p:cNvPicPr>
          <p:nvPr/>
        </p:nvPicPr>
        <p:blipFill>
          <a:blip r:embed="rId3" cstate="print"/>
          <a:srcRect/>
          <a:stretch>
            <a:fillRect/>
          </a:stretch>
        </p:blipFill>
        <p:spPr bwMode="auto">
          <a:xfrm>
            <a:off x="4860032" y="3645024"/>
            <a:ext cx="4283968" cy="3212976"/>
          </a:xfrm>
          <a:prstGeom prst="rect">
            <a:avLst/>
          </a:prstGeom>
          <a:noFill/>
        </p:spPr>
      </p:pic>
      <p:pic>
        <p:nvPicPr>
          <p:cNvPr id="1028" name="Picture 4" descr="I:\Mala se izvrnila.JPG"/>
          <p:cNvPicPr>
            <a:picLocks noChangeAspect="1" noChangeArrowheads="1"/>
          </p:cNvPicPr>
          <p:nvPr/>
        </p:nvPicPr>
        <p:blipFill>
          <a:blip r:embed="rId4" cstate="print"/>
          <a:srcRect/>
          <a:stretch>
            <a:fillRect/>
          </a:stretch>
        </p:blipFill>
        <p:spPr bwMode="auto">
          <a:xfrm>
            <a:off x="0" y="3969060"/>
            <a:ext cx="3851920" cy="2888940"/>
          </a:xfrm>
          <a:prstGeom prst="rect">
            <a:avLst/>
          </a:prstGeom>
          <a:noFill/>
        </p:spPr>
      </p:pic>
      <p:sp>
        <p:nvSpPr>
          <p:cNvPr id="7" name="TextBox 6"/>
          <p:cNvSpPr txBox="1"/>
          <p:nvPr/>
        </p:nvSpPr>
        <p:spPr>
          <a:xfrm>
            <a:off x="755576" y="260648"/>
            <a:ext cx="2181816" cy="461665"/>
          </a:xfrm>
          <a:prstGeom prst="rect">
            <a:avLst/>
          </a:prstGeom>
          <a:solidFill>
            <a:srgbClr val="EEE460">
              <a:alpha val="66000"/>
            </a:srgbClr>
          </a:solidFill>
        </p:spPr>
        <p:txBody>
          <a:bodyPr wrap="none" rtlCol="0">
            <a:spAutoFit/>
          </a:bodyPr>
          <a:lstStyle/>
          <a:p>
            <a:r>
              <a:rPr lang="hr-HR" b="1" i="1" dirty="0" smtClean="0">
                <a:solidFill>
                  <a:srgbClr val="FF0000"/>
                </a:solidFill>
                <a:effectLst>
                  <a:outerShdw blurRad="38100" dist="38100" dir="2700000" algn="tl">
                    <a:srgbClr val="000000">
                      <a:alpha val="43137"/>
                    </a:srgbClr>
                  </a:outerShdw>
                </a:effectLst>
              </a:rPr>
              <a:t>Travanj </a:t>
            </a:r>
            <a:r>
              <a:rPr lang="hr-HR" b="1" i="1" dirty="0" smtClean="0">
                <a:solidFill>
                  <a:srgbClr val="FF0000"/>
                </a:solidFill>
                <a:effectLst>
                  <a:outerShdw blurRad="38100" dist="38100" dir="2700000" algn="tl">
                    <a:srgbClr val="000000">
                      <a:alpha val="43137"/>
                    </a:srgbClr>
                  </a:outerShdw>
                </a:effectLst>
              </a:rPr>
              <a:t>2015.g</a:t>
            </a:r>
            <a:r>
              <a:rPr lang="hr-HR" b="1" i="1" dirty="0" smtClean="0">
                <a:solidFill>
                  <a:srgbClr val="FF0000"/>
                </a:solidFill>
                <a:effectLst>
                  <a:outerShdw blurRad="38100" dist="38100" dir="2700000" algn="tl">
                    <a:srgbClr val="000000">
                      <a:alpha val="43137"/>
                    </a:srgbClr>
                  </a:outerShdw>
                </a:effectLst>
              </a:rPr>
              <a:t>.</a:t>
            </a:r>
            <a:endParaRPr lang="hr-HR" b="1" i="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4860032" y="260648"/>
            <a:ext cx="4283968" cy="1323439"/>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hr-HR" sz="2000" dirty="0" smtClean="0"/>
              <a:t>Obuka jedrenja u prelaznim klasama.</a:t>
            </a:r>
          </a:p>
          <a:p>
            <a:r>
              <a:rPr lang="hr-HR" sz="2000" dirty="0" smtClean="0"/>
              <a:t>Kako se piše stručni / znanstveni rad.</a:t>
            </a:r>
          </a:p>
          <a:p>
            <a:r>
              <a:rPr lang="hr-HR" sz="2000" dirty="0" smtClean="0"/>
              <a:t>Odabir teme završnog rada.</a:t>
            </a:r>
          </a:p>
          <a:p>
            <a:endParaRPr lang="hr-HR" sz="2000" dirty="0"/>
          </a:p>
        </p:txBody>
      </p:sp>
    </p:spTree>
  </p:cSld>
  <p:clrMapOvr>
    <a:masterClrMapping/>
  </p:clrMapOvr>
  <p:transition advTm="2000">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1010091.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251520" y="5301208"/>
            <a:ext cx="8640960" cy="1569660"/>
          </a:xfrm>
          <a:prstGeom prst="rect">
            <a:avLst/>
          </a:prstGeom>
          <a:noFill/>
        </p:spPr>
        <p:txBody>
          <a:bodyPr wrap="square" rtlCol="0">
            <a:spAutoFit/>
          </a:bodyPr>
          <a:lstStyle/>
          <a:p>
            <a:r>
              <a:rPr lang="hr-HR" dirty="0" smtClean="0">
                <a:solidFill>
                  <a:schemeClr val="bg1"/>
                </a:solidFill>
              </a:rPr>
              <a:t>Tijekom zimskih mjeseci planirana je teorijska nastava navigacije i motoristike.  Planirano je da istu provedu stručnjaci Hrvatske ratne mornarice. Uz praktičnu nastavu koja će se nastaviti u travnju i svibnju, studenti će biti osposobljeni za polaganje ispita za skipera.</a:t>
            </a:r>
            <a:endParaRPr lang="hr-HR" dirty="0">
              <a:solidFill>
                <a:schemeClr val="bg1"/>
              </a:solidFill>
            </a:endParaRPr>
          </a:p>
        </p:txBody>
      </p:sp>
    </p:spTree>
  </p:cSld>
  <p:clrMapOvr>
    <a:masterClrMapping/>
  </p:clrMapOvr>
  <p:transition advTm="2000">
    <p:blind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6699FF"/>
    </a:dk2>
    <a:lt2>
      <a:srgbClr val="FFFF00"/>
    </a:lt2>
    <a:accent1>
      <a:srgbClr val="FF9900"/>
    </a:accent1>
    <a:accent2>
      <a:srgbClr val="00FFFF"/>
    </a:accent2>
    <a:accent3>
      <a:srgbClr val="B8C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424</TotalTime>
  <Words>400</Words>
  <Application>Microsoft Office PowerPoint</Application>
  <PresentationFormat>On-screen Show (4:3)</PresentationFormat>
  <Paragraphs>65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Sportovi na vodi</vt:lpstr>
      <vt:lpstr>Izborni program se sastoji od tri predmeta:</vt:lpstr>
      <vt:lpstr> </vt:lpstr>
      <vt:lpstr>Slide 4</vt:lpstr>
      <vt:lpstr>Slide 5</vt:lpstr>
      <vt:lpstr>Slide 6</vt:lpstr>
      <vt:lpstr>Slide 7</vt:lpstr>
      <vt:lpstr>Slide 8</vt:lpstr>
      <vt:lpstr>Slide 9</vt:lpstr>
      <vt:lpstr>Slide 10</vt:lpstr>
      <vt:lpstr>Slide 11</vt:lpstr>
      <vt:lpstr>Slide 12</vt:lpstr>
      <vt:lpstr>Slide 13</vt:lpstr>
      <vt:lpstr>Nakon odslušanog Izbornog modula, studenti mogu nastaviti program Sportova na vodi kao izborni program tijekom III. IV. Semestra diplomskog studija (veslanje ili jedrenje)   Izborni program je koncipiran tako da polaznika pripremi za trenersku aktivnost u navedenim sportskim disciplinama.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Sportovi na vodi</dc:title>
  <dc:creator>Mladen Marinovic</dc:creator>
  <cp:lastModifiedBy>Mladen Marinović</cp:lastModifiedBy>
  <cp:revision>17</cp:revision>
  <dcterms:created xsi:type="dcterms:W3CDTF">2000-03-30T22:46:03Z</dcterms:created>
  <dcterms:modified xsi:type="dcterms:W3CDTF">2014-07-18T11:09:59Z</dcterms:modified>
</cp:coreProperties>
</file>